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9" r:id="rId3"/>
    <p:sldId id="290" r:id="rId4"/>
    <p:sldId id="262" r:id="rId5"/>
    <p:sldId id="257" r:id="rId6"/>
    <p:sldId id="258" r:id="rId7"/>
    <p:sldId id="259" r:id="rId8"/>
    <p:sldId id="292" r:id="rId9"/>
    <p:sldId id="293" r:id="rId10"/>
    <p:sldId id="294"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7" r:id="rId35"/>
    <p:sldId id="288" r:id="rId36"/>
    <p:sldId id="295" r:id="rId37"/>
    <p:sldId id="286" r:id="rId3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4" autoAdjust="0"/>
    <p:restoredTop sz="94660"/>
  </p:normalViewPr>
  <p:slideViewPr>
    <p:cSldViewPr snapToGrid="0">
      <p:cViewPr varScale="1">
        <p:scale>
          <a:sx n="76" d="100"/>
          <a:sy n="76" d="100"/>
        </p:scale>
        <p:origin x="11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C8F320-6252-4B68-B2AA-B1400F52894E}" type="doc">
      <dgm:prSet loTypeId="urn:microsoft.com/office/officeart/2005/8/layout/hierarchy1" loCatId="hierarchy" qsTypeId="urn:microsoft.com/office/officeart/2005/8/quickstyle/3d2" qsCatId="3D" csTypeId="urn:microsoft.com/office/officeart/2005/8/colors/colorful1" csCatId="colorful" phldr="1"/>
      <dgm:spPr/>
      <dgm:t>
        <a:bodyPr/>
        <a:lstStyle/>
        <a:p>
          <a:endParaRPr lang="ru-RU"/>
        </a:p>
      </dgm:t>
    </dgm:pt>
    <dgm:pt modelId="{F4EFA18E-E381-4F25-83C2-9CA33E843F7E}">
      <dgm:prSet phldrT="[Текст]" custT="1"/>
      <dgm:spPr/>
      <dgm:t>
        <a:bodyPr/>
        <a:lstStyle/>
        <a:p>
          <a:r>
            <a:rPr lang="ru-RU" sz="3200" dirty="0" smtClean="0"/>
            <a:t>Оценивание</a:t>
          </a:r>
          <a:endParaRPr lang="ru-RU" sz="3200" dirty="0"/>
        </a:p>
      </dgm:t>
    </dgm:pt>
    <dgm:pt modelId="{E618838B-62D6-4E76-9F29-B8006110CA3B}" type="parTrans" cxnId="{2B0B4C56-0D4C-4EBD-A527-F9D1E90DF820}">
      <dgm:prSet/>
      <dgm:spPr/>
      <dgm:t>
        <a:bodyPr/>
        <a:lstStyle/>
        <a:p>
          <a:endParaRPr lang="ru-RU" sz="2000"/>
        </a:p>
      </dgm:t>
    </dgm:pt>
    <dgm:pt modelId="{B1373C0F-F228-4EED-872B-E68388F4FB6D}" type="sibTrans" cxnId="{2B0B4C56-0D4C-4EBD-A527-F9D1E90DF820}">
      <dgm:prSet/>
      <dgm:spPr/>
      <dgm:t>
        <a:bodyPr/>
        <a:lstStyle/>
        <a:p>
          <a:endParaRPr lang="ru-RU" sz="2000"/>
        </a:p>
      </dgm:t>
    </dgm:pt>
    <dgm:pt modelId="{70CBB870-30C8-41BE-AB87-7F87F2E09F15}">
      <dgm:prSet phldrT="[Текст]" custT="1"/>
      <dgm:spPr/>
      <dgm:t>
        <a:bodyPr/>
        <a:lstStyle/>
        <a:p>
          <a:r>
            <a:rPr lang="ru-RU" sz="2000" dirty="0" err="1" smtClean="0"/>
            <a:t>Внутришкольное</a:t>
          </a:r>
          <a:r>
            <a:rPr lang="ru-RU" sz="2000" dirty="0" smtClean="0"/>
            <a:t> оценивание</a:t>
          </a:r>
          <a:endParaRPr lang="ru-RU" sz="2000" dirty="0"/>
        </a:p>
      </dgm:t>
    </dgm:pt>
    <dgm:pt modelId="{05AD04ED-A7EB-4427-B9C0-5590D065E603}" type="parTrans" cxnId="{BF904B7E-16B5-478F-B0A2-5BF5EF5E6641}">
      <dgm:prSet/>
      <dgm:spPr/>
      <dgm:t>
        <a:bodyPr/>
        <a:lstStyle/>
        <a:p>
          <a:endParaRPr lang="ru-RU" sz="2000"/>
        </a:p>
      </dgm:t>
    </dgm:pt>
    <dgm:pt modelId="{08B0ED7E-C91D-4DBE-A668-E59803BD37FB}" type="sibTrans" cxnId="{BF904B7E-16B5-478F-B0A2-5BF5EF5E6641}">
      <dgm:prSet/>
      <dgm:spPr/>
      <dgm:t>
        <a:bodyPr/>
        <a:lstStyle/>
        <a:p>
          <a:endParaRPr lang="ru-RU" sz="2000"/>
        </a:p>
      </dgm:t>
    </dgm:pt>
    <dgm:pt modelId="{07042F69-C14F-488E-8E92-CD2E4B0D1016}">
      <dgm:prSet phldrT="[Текст]" custT="1"/>
      <dgm:spPr/>
      <dgm:t>
        <a:bodyPr/>
        <a:lstStyle/>
        <a:p>
          <a:r>
            <a:rPr lang="ru-RU" sz="2000" dirty="0" smtClean="0"/>
            <a:t>Внешнее оценивание</a:t>
          </a:r>
          <a:endParaRPr lang="ru-RU" sz="2000" dirty="0"/>
        </a:p>
      </dgm:t>
    </dgm:pt>
    <dgm:pt modelId="{69C19F97-871B-42E5-A426-B0DE27B06A83}" type="parTrans" cxnId="{923899B7-25E3-451A-9A54-44487A8D1F0D}">
      <dgm:prSet/>
      <dgm:spPr/>
      <dgm:t>
        <a:bodyPr/>
        <a:lstStyle/>
        <a:p>
          <a:endParaRPr lang="ru-RU" sz="2000"/>
        </a:p>
      </dgm:t>
    </dgm:pt>
    <dgm:pt modelId="{7BEBBA97-BD2E-433E-840B-43B7102C5AF0}" type="sibTrans" cxnId="{923899B7-25E3-451A-9A54-44487A8D1F0D}">
      <dgm:prSet/>
      <dgm:spPr/>
      <dgm:t>
        <a:bodyPr/>
        <a:lstStyle/>
        <a:p>
          <a:endParaRPr lang="ru-RU" sz="2000"/>
        </a:p>
      </dgm:t>
    </dgm:pt>
    <dgm:pt modelId="{7EB3B70A-D055-417E-B22A-5E7C48CB0D34}">
      <dgm:prSet phldrT="[Текст]" custT="1"/>
      <dgm:spPr/>
      <dgm:t>
        <a:bodyPr/>
        <a:lstStyle/>
        <a:p>
          <a:r>
            <a:rPr lang="ru-RU" sz="3200" dirty="0" smtClean="0"/>
            <a:t>ГИА</a:t>
          </a:r>
          <a:endParaRPr lang="ru-RU" sz="3200" dirty="0"/>
        </a:p>
      </dgm:t>
    </dgm:pt>
    <dgm:pt modelId="{3DD6848D-3F53-4B8A-A88C-7B84335348CE}" type="parTrans" cxnId="{8242DBCA-092F-47A7-927D-EED74345B256}">
      <dgm:prSet/>
      <dgm:spPr/>
      <dgm:t>
        <a:bodyPr/>
        <a:lstStyle/>
        <a:p>
          <a:endParaRPr lang="ru-RU" sz="2000"/>
        </a:p>
      </dgm:t>
    </dgm:pt>
    <dgm:pt modelId="{CDB95D44-9878-4737-BB7F-A6751A177DB9}" type="sibTrans" cxnId="{8242DBCA-092F-47A7-927D-EED74345B256}">
      <dgm:prSet/>
      <dgm:spPr/>
      <dgm:t>
        <a:bodyPr/>
        <a:lstStyle/>
        <a:p>
          <a:endParaRPr lang="ru-RU" sz="2000"/>
        </a:p>
      </dgm:t>
    </dgm:pt>
    <dgm:pt modelId="{21595CA6-2F25-4603-B439-20EB6E8F4AF5}">
      <dgm:prSet custT="1"/>
      <dgm:spPr/>
      <dgm:t>
        <a:bodyPr/>
        <a:lstStyle/>
        <a:p>
          <a:r>
            <a:rPr lang="ru-RU" sz="3200" dirty="0" smtClean="0"/>
            <a:t>ВПР</a:t>
          </a:r>
          <a:endParaRPr lang="ru-RU" sz="3200" dirty="0"/>
        </a:p>
      </dgm:t>
    </dgm:pt>
    <dgm:pt modelId="{A6CDEDAD-E506-4E25-B6C4-1E91AA510CB4}" type="parTrans" cxnId="{473E604D-3B31-499A-B3FF-7D03F8DCABA3}">
      <dgm:prSet/>
      <dgm:spPr/>
      <dgm:t>
        <a:bodyPr/>
        <a:lstStyle/>
        <a:p>
          <a:endParaRPr lang="ru-RU" sz="2000"/>
        </a:p>
      </dgm:t>
    </dgm:pt>
    <dgm:pt modelId="{E104223B-21FC-4056-A90B-B072C8B857E3}" type="sibTrans" cxnId="{473E604D-3B31-499A-B3FF-7D03F8DCABA3}">
      <dgm:prSet/>
      <dgm:spPr/>
      <dgm:t>
        <a:bodyPr/>
        <a:lstStyle/>
        <a:p>
          <a:endParaRPr lang="ru-RU" sz="2000"/>
        </a:p>
      </dgm:t>
    </dgm:pt>
    <dgm:pt modelId="{17279494-0C6A-4E0A-AF80-BF36ABE4D801}">
      <dgm:prSet custT="1"/>
      <dgm:spPr/>
      <dgm:t>
        <a:bodyPr/>
        <a:lstStyle/>
        <a:p>
          <a:r>
            <a:rPr lang="ru-RU" sz="2000" dirty="0" smtClean="0"/>
            <a:t>Мониторинговые исследования федерального, регионального и муниципального уровней</a:t>
          </a:r>
          <a:endParaRPr lang="ru-RU" sz="2000" dirty="0"/>
        </a:p>
      </dgm:t>
    </dgm:pt>
    <dgm:pt modelId="{28DCCE44-E780-4BDF-9570-8312CDD00AF9}" type="parTrans" cxnId="{AEDFE476-FBC4-4544-A738-3C0D253C970C}">
      <dgm:prSet/>
      <dgm:spPr/>
      <dgm:t>
        <a:bodyPr/>
        <a:lstStyle/>
        <a:p>
          <a:endParaRPr lang="ru-RU" sz="2000"/>
        </a:p>
      </dgm:t>
    </dgm:pt>
    <dgm:pt modelId="{62FA4EFD-328D-4F5D-A1B8-86AAAF81D29D}" type="sibTrans" cxnId="{AEDFE476-FBC4-4544-A738-3C0D253C970C}">
      <dgm:prSet/>
      <dgm:spPr/>
      <dgm:t>
        <a:bodyPr/>
        <a:lstStyle/>
        <a:p>
          <a:endParaRPr lang="ru-RU" sz="2000"/>
        </a:p>
      </dgm:t>
    </dgm:pt>
    <dgm:pt modelId="{2176D2F6-5A3A-4DD4-8705-033AFB87A4B5}" type="pres">
      <dgm:prSet presAssocID="{8FC8F320-6252-4B68-B2AA-B1400F52894E}" presName="hierChild1" presStyleCnt="0">
        <dgm:presLayoutVars>
          <dgm:chPref val="1"/>
          <dgm:dir/>
          <dgm:animOne val="branch"/>
          <dgm:animLvl val="lvl"/>
          <dgm:resizeHandles/>
        </dgm:presLayoutVars>
      </dgm:prSet>
      <dgm:spPr/>
      <dgm:t>
        <a:bodyPr/>
        <a:lstStyle/>
        <a:p>
          <a:endParaRPr lang="ru-RU"/>
        </a:p>
      </dgm:t>
    </dgm:pt>
    <dgm:pt modelId="{ADA7ECA5-688E-4164-92EB-6B549B88938D}" type="pres">
      <dgm:prSet presAssocID="{F4EFA18E-E381-4F25-83C2-9CA33E843F7E}" presName="hierRoot1" presStyleCnt="0"/>
      <dgm:spPr/>
    </dgm:pt>
    <dgm:pt modelId="{EA5A8039-39F2-4D5D-9754-E05267BAC9A1}" type="pres">
      <dgm:prSet presAssocID="{F4EFA18E-E381-4F25-83C2-9CA33E843F7E}" presName="composite" presStyleCnt="0"/>
      <dgm:spPr/>
    </dgm:pt>
    <dgm:pt modelId="{B2708DFE-8DE3-4395-9C1A-A53645A86FDB}" type="pres">
      <dgm:prSet presAssocID="{F4EFA18E-E381-4F25-83C2-9CA33E843F7E}" presName="background" presStyleLbl="node0" presStyleIdx="0" presStyleCnt="1"/>
      <dgm:spPr/>
    </dgm:pt>
    <dgm:pt modelId="{9A9B793B-BBB9-4DBA-807D-9A45DE8B24CF}" type="pres">
      <dgm:prSet presAssocID="{F4EFA18E-E381-4F25-83C2-9CA33E843F7E}" presName="text" presStyleLbl="fgAcc0" presStyleIdx="0" presStyleCnt="1" custScaleX="133906">
        <dgm:presLayoutVars>
          <dgm:chPref val="3"/>
        </dgm:presLayoutVars>
      </dgm:prSet>
      <dgm:spPr/>
      <dgm:t>
        <a:bodyPr/>
        <a:lstStyle/>
        <a:p>
          <a:endParaRPr lang="ru-RU"/>
        </a:p>
      </dgm:t>
    </dgm:pt>
    <dgm:pt modelId="{DFE9A373-0766-473A-832D-34AC138F15D6}" type="pres">
      <dgm:prSet presAssocID="{F4EFA18E-E381-4F25-83C2-9CA33E843F7E}" presName="hierChild2" presStyleCnt="0"/>
      <dgm:spPr/>
    </dgm:pt>
    <dgm:pt modelId="{448A41F5-4B09-4D88-9B32-573589D78DC0}" type="pres">
      <dgm:prSet presAssocID="{05AD04ED-A7EB-4427-B9C0-5590D065E603}" presName="Name10" presStyleLbl="parChTrans1D2" presStyleIdx="0" presStyleCnt="2"/>
      <dgm:spPr/>
      <dgm:t>
        <a:bodyPr/>
        <a:lstStyle/>
        <a:p>
          <a:endParaRPr lang="ru-RU"/>
        </a:p>
      </dgm:t>
    </dgm:pt>
    <dgm:pt modelId="{E7B066F0-FCDF-4418-9ED9-A16EBE98C873}" type="pres">
      <dgm:prSet presAssocID="{70CBB870-30C8-41BE-AB87-7F87F2E09F15}" presName="hierRoot2" presStyleCnt="0"/>
      <dgm:spPr/>
    </dgm:pt>
    <dgm:pt modelId="{2C012BFB-41FB-4C5D-8065-509187AE6832}" type="pres">
      <dgm:prSet presAssocID="{70CBB870-30C8-41BE-AB87-7F87F2E09F15}" presName="composite2" presStyleCnt="0"/>
      <dgm:spPr/>
    </dgm:pt>
    <dgm:pt modelId="{43C269B7-CF30-421E-AAF9-14DA83140B80}" type="pres">
      <dgm:prSet presAssocID="{70CBB870-30C8-41BE-AB87-7F87F2E09F15}" presName="background2" presStyleLbl="node2" presStyleIdx="0" presStyleCnt="2"/>
      <dgm:spPr/>
    </dgm:pt>
    <dgm:pt modelId="{E945A631-35F9-4DC7-BCB7-0CD463687CE5}" type="pres">
      <dgm:prSet presAssocID="{70CBB870-30C8-41BE-AB87-7F87F2E09F15}" presName="text2" presStyleLbl="fgAcc2" presStyleIdx="0" presStyleCnt="2">
        <dgm:presLayoutVars>
          <dgm:chPref val="3"/>
        </dgm:presLayoutVars>
      </dgm:prSet>
      <dgm:spPr/>
      <dgm:t>
        <a:bodyPr/>
        <a:lstStyle/>
        <a:p>
          <a:endParaRPr lang="ru-RU"/>
        </a:p>
      </dgm:t>
    </dgm:pt>
    <dgm:pt modelId="{E3CE96FE-47AC-49F8-80B5-6EFE1F9D9C41}" type="pres">
      <dgm:prSet presAssocID="{70CBB870-30C8-41BE-AB87-7F87F2E09F15}" presName="hierChild3" presStyleCnt="0"/>
      <dgm:spPr/>
    </dgm:pt>
    <dgm:pt modelId="{2BB277E8-E285-43E7-9DCB-C575B9E8FF2C}" type="pres">
      <dgm:prSet presAssocID="{69C19F97-871B-42E5-A426-B0DE27B06A83}" presName="Name10" presStyleLbl="parChTrans1D2" presStyleIdx="1" presStyleCnt="2"/>
      <dgm:spPr/>
      <dgm:t>
        <a:bodyPr/>
        <a:lstStyle/>
        <a:p>
          <a:endParaRPr lang="ru-RU"/>
        </a:p>
      </dgm:t>
    </dgm:pt>
    <dgm:pt modelId="{5015A746-4ECB-4D32-BF29-0EB3BD4E8D0F}" type="pres">
      <dgm:prSet presAssocID="{07042F69-C14F-488E-8E92-CD2E4B0D1016}" presName="hierRoot2" presStyleCnt="0"/>
      <dgm:spPr/>
    </dgm:pt>
    <dgm:pt modelId="{12405B23-9E20-4177-A350-4E43E13BB286}" type="pres">
      <dgm:prSet presAssocID="{07042F69-C14F-488E-8E92-CD2E4B0D1016}" presName="composite2" presStyleCnt="0"/>
      <dgm:spPr/>
    </dgm:pt>
    <dgm:pt modelId="{181EC97D-67B2-475B-81A2-5881E7996FA7}" type="pres">
      <dgm:prSet presAssocID="{07042F69-C14F-488E-8E92-CD2E4B0D1016}" presName="background2" presStyleLbl="node2" presStyleIdx="1" presStyleCnt="2"/>
      <dgm:spPr/>
    </dgm:pt>
    <dgm:pt modelId="{BC90DAC5-9A1C-4392-8424-6122798777CA}" type="pres">
      <dgm:prSet presAssocID="{07042F69-C14F-488E-8E92-CD2E4B0D1016}" presName="text2" presStyleLbl="fgAcc2" presStyleIdx="1" presStyleCnt="2">
        <dgm:presLayoutVars>
          <dgm:chPref val="3"/>
        </dgm:presLayoutVars>
      </dgm:prSet>
      <dgm:spPr/>
      <dgm:t>
        <a:bodyPr/>
        <a:lstStyle/>
        <a:p>
          <a:endParaRPr lang="ru-RU"/>
        </a:p>
      </dgm:t>
    </dgm:pt>
    <dgm:pt modelId="{DE62164A-5A39-4B20-A77B-2EB36C10D1A4}" type="pres">
      <dgm:prSet presAssocID="{07042F69-C14F-488E-8E92-CD2E4B0D1016}" presName="hierChild3" presStyleCnt="0"/>
      <dgm:spPr/>
    </dgm:pt>
    <dgm:pt modelId="{2B337C6F-1AC4-4D46-9A8F-B08F94751005}" type="pres">
      <dgm:prSet presAssocID="{3DD6848D-3F53-4B8A-A88C-7B84335348CE}" presName="Name17" presStyleLbl="parChTrans1D3" presStyleIdx="0" presStyleCnt="3"/>
      <dgm:spPr/>
      <dgm:t>
        <a:bodyPr/>
        <a:lstStyle/>
        <a:p>
          <a:endParaRPr lang="ru-RU"/>
        </a:p>
      </dgm:t>
    </dgm:pt>
    <dgm:pt modelId="{46B87D19-29FC-4F2A-A729-2A325C2A33A3}" type="pres">
      <dgm:prSet presAssocID="{7EB3B70A-D055-417E-B22A-5E7C48CB0D34}" presName="hierRoot3" presStyleCnt="0"/>
      <dgm:spPr/>
    </dgm:pt>
    <dgm:pt modelId="{B9D39FDB-26F1-46FC-ADA2-204562A8EDA5}" type="pres">
      <dgm:prSet presAssocID="{7EB3B70A-D055-417E-B22A-5E7C48CB0D34}" presName="composite3" presStyleCnt="0"/>
      <dgm:spPr/>
    </dgm:pt>
    <dgm:pt modelId="{85FAB1D1-EF76-4045-B561-6C03135FA7AE}" type="pres">
      <dgm:prSet presAssocID="{7EB3B70A-D055-417E-B22A-5E7C48CB0D34}" presName="background3" presStyleLbl="node3" presStyleIdx="0" presStyleCnt="3"/>
      <dgm:spPr/>
    </dgm:pt>
    <dgm:pt modelId="{4DAD8562-6DB0-4669-B8E1-1A85A0A22905}" type="pres">
      <dgm:prSet presAssocID="{7EB3B70A-D055-417E-B22A-5E7C48CB0D34}" presName="text3" presStyleLbl="fgAcc3" presStyleIdx="0" presStyleCnt="3">
        <dgm:presLayoutVars>
          <dgm:chPref val="3"/>
        </dgm:presLayoutVars>
      </dgm:prSet>
      <dgm:spPr/>
      <dgm:t>
        <a:bodyPr/>
        <a:lstStyle/>
        <a:p>
          <a:endParaRPr lang="ru-RU"/>
        </a:p>
      </dgm:t>
    </dgm:pt>
    <dgm:pt modelId="{63C9DF9C-B449-4BB9-A14C-B8F64C8D1B2B}" type="pres">
      <dgm:prSet presAssocID="{7EB3B70A-D055-417E-B22A-5E7C48CB0D34}" presName="hierChild4" presStyleCnt="0"/>
      <dgm:spPr/>
    </dgm:pt>
    <dgm:pt modelId="{9062C8B5-F525-433C-8B59-5DC1F9BB32F8}" type="pres">
      <dgm:prSet presAssocID="{A6CDEDAD-E506-4E25-B6C4-1E91AA510CB4}" presName="Name17" presStyleLbl="parChTrans1D3" presStyleIdx="1" presStyleCnt="3"/>
      <dgm:spPr/>
      <dgm:t>
        <a:bodyPr/>
        <a:lstStyle/>
        <a:p>
          <a:endParaRPr lang="ru-RU"/>
        </a:p>
      </dgm:t>
    </dgm:pt>
    <dgm:pt modelId="{0E65D05B-57A4-404A-81AC-5D6BF45845DA}" type="pres">
      <dgm:prSet presAssocID="{21595CA6-2F25-4603-B439-20EB6E8F4AF5}" presName="hierRoot3" presStyleCnt="0"/>
      <dgm:spPr/>
    </dgm:pt>
    <dgm:pt modelId="{E1FE5179-89B5-4F86-A093-808CDA680908}" type="pres">
      <dgm:prSet presAssocID="{21595CA6-2F25-4603-B439-20EB6E8F4AF5}" presName="composite3" presStyleCnt="0"/>
      <dgm:spPr/>
    </dgm:pt>
    <dgm:pt modelId="{F011F106-343D-4A50-86E1-7C246467CDFF}" type="pres">
      <dgm:prSet presAssocID="{21595CA6-2F25-4603-B439-20EB6E8F4AF5}" presName="background3" presStyleLbl="node3" presStyleIdx="1" presStyleCnt="3"/>
      <dgm:spPr/>
    </dgm:pt>
    <dgm:pt modelId="{DD5033B0-83F5-4692-BBB9-F14E2BA84626}" type="pres">
      <dgm:prSet presAssocID="{21595CA6-2F25-4603-B439-20EB6E8F4AF5}" presName="text3" presStyleLbl="fgAcc3" presStyleIdx="1" presStyleCnt="3">
        <dgm:presLayoutVars>
          <dgm:chPref val="3"/>
        </dgm:presLayoutVars>
      </dgm:prSet>
      <dgm:spPr/>
      <dgm:t>
        <a:bodyPr/>
        <a:lstStyle/>
        <a:p>
          <a:endParaRPr lang="ru-RU"/>
        </a:p>
      </dgm:t>
    </dgm:pt>
    <dgm:pt modelId="{C41E8C5E-BD49-4B5D-B283-9688037E0E12}" type="pres">
      <dgm:prSet presAssocID="{21595CA6-2F25-4603-B439-20EB6E8F4AF5}" presName="hierChild4" presStyleCnt="0"/>
      <dgm:spPr/>
    </dgm:pt>
    <dgm:pt modelId="{88BDED0D-A54D-4152-81E8-E277598889FD}" type="pres">
      <dgm:prSet presAssocID="{28DCCE44-E780-4BDF-9570-8312CDD00AF9}" presName="Name17" presStyleLbl="parChTrans1D3" presStyleIdx="2" presStyleCnt="3"/>
      <dgm:spPr/>
      <dgm:t>
        <a:bodyPr/>
        <a:lstStyle/>
        <a:p>
          <a:endParaRPr lang="ru-RU"/>
        </a:p>
      </dgm:t>
    </dgm:pt>
    <dgm:pt modelId="{2365E47E-DD56-4869-B856-6938072D472E}" type="pres">
      <dgm:prSet presAssocID="{17279494-0C6A-4E0A-AF80-BF36ABE4D801}" presName="hierRoot3" presStyleCnt="0"/>
      <dgm:spPr/>
    </dgm:pt>
    <dgm:pt modelId="{8F4932CD-F47D-4D6B-A33A-D9E6DDB92A99}" type="pres">
      <dgm:prSet presAssocID="{17279494-0C6A-4E0A-AF80-BF36ABE4D801}" presName="composite3" presStyleCnt="0"/>
      <dgm:spPr/>
    </dgm:pt>
    <dgm:pt modelId="{5FF4F2E8-BDD6-430C-81A1-CED589A09077}" type="pres">
      <dgm:prSet presAssocID="{17279494-0C6A-4E0A-AF80-BF36ABE4D801}" presName="background3" presStyleLbl="node3" presStyleIdx="2" presStyleCnt="3"/>
      <dgm:spPr/>
    </dgm:pt>
    <dgm:pt modelId="{4CF41EFF-F65F-4306-B542-3B08A9F3B75E}" type="pres">
      <dgm:prSet presAssocID="{17279494-0C6A-4E0A-AF80-BF36ABE4D801}" presName="text3" presStyleLbl="fgAcc3" presStyleIdx="2" presStyleCnt="3" custScaleX="216404">
        <dgm:presLayoutVars>
          <dgm:chPref val="3"/>
        </dgm:presLayoutVars>
      </dgm:prSet>
      <dgm:spPr/>
      <dgm:t>
        <a:bodyPr/>
        <a:lstStyle/>
        <a:p>
          <a:endParaRPr lang="ru-RU"/>
        </a:p>
      </dgm:t>
    </dgm:pt>
    <dgm:pt modelId="{8BF04A03-CEB9-4941-9D1A-19DE55849068}" type="pres">
      <dgm:prSet presAssocID="{17279494-0C6A-4E0A-AF80-BF36ABE4D801}" presName="hierChild4" presStyleCnt="0"/>
      <dgm:spPr/>
    </dgm:pt>
  </dgm:ptLst>
  <dgm:cxnLst>
    <dgm:cxn modelId="{1CC7D19C-A6E5-40F6-848D-72BF540F9F0B}" type="presOf" srcId="{7EB3B70A-D055-417E-B22A-5E7C48CB0D34}" destId="{4DAD8562-6DB0-4669-B8E1-1A85A0A22905}" srcOrd="0" destOrd="0" presId="urn:microsoft.com/office/officeart/2005/8/layout/hierarchy1"/>
    <dgm:cxn modelId="{0A390AF3-FA4C-4610-A740-22FEBD5BCE16}" type="presOf" srcId="{28DCCE44-E780-4BDF-9570-8312CDD00AF9}" destId="{88BDED0D-A54D-4152-81E8-E277598889FD}" srcOrd="0" destOrd="0" presId="urn:microsoft.com/office/officeart/2005/8/layout/hierarchy1"/>
    <dgm:cxn modelId="{F74D2577-61EF-4591-A02B-3E0DB2A851B5}" type="presOf" srcId="{F4EFA18E-E381-4F25-83C2-9CA33E843F7E}" destId="{9A9B793B-BBB9-4DBA-807D-9A45DE8B24CF}" srcOrd="0" destOrd="0" presId="urn:microsoft.com/office/officeart/2005/8/layout/hierarchy1"/>
    <dgm:cxn modelId="{4A4C26F6-3356-4153-8370-8E975773BC44}" type="presOf" srcId="{70CBB870-30C8-41BE-AB87-7F87F2E09F15}" destId="{E945A631-35F9-4DC7-BCB7-0CD463687CE5}" srcOrd="0" destOrd="0" presId="urn:microsoft.com/office/officeart/2005/8/layout/hierarchy1"/>
    <dgm:cxn modelId="{AEDFE476-FBC4-4544-A738-3C0D253C970C}" srcId="{07042F69-C14F-488E-8E92-CD2E4B0D1016}" destId="{17279494-0C6A-4E0A-AF80-BF36ABE4D801}" srcOrd="2" destOrd="0" parTransId="{28DCCE44-E780-4BDF-9570-8312CDD00AF9}" sibTransId="{62FA4EFD-328D-4F5D-A1B8-86AAAF81D29D}"/>
    <dgm:cxn modelId="{BF904B7E-16B5-478F-B0A2-5BF5EF5E6641}" srcId="{F4EFA18E-E381-4F25-83C2-9CA33E843F7E}" destId="{70CBB870-30C8-41BE-AB87-7F87F2E09F15}" srcOrd="0" destOrd="0" parTransId="{05AD04ED-A7EB-4427-B9C0-5590D065E603}" sibTransId="{08B0ED7E-C91D-4DBE-A668-E59803BD37FB}"/>
    <dgm:cxn modelId="{8242DBCA-092F-47A7-927D-EED74345B256}" srcId="{07042F69-C14F-488E-8E92-CD2E4B0D1016}" destId="{7EB3B70A-D055-417E-B22A-5E7C48CB0D34}" srcOrd="0" destOrd="0" parTransId="{3DD6848D-3F53-4B8A-A88C-7B84335348CE}" sibTransId="{CDB95D44-9878-4737-BB7F-A6751A177DB9}"/>
    <dgm:cxn modelId="{D0EB3996-31A0-415F-B38D-C0356AB879E6}" type="presOf" srcId="{3DD6848D-3F53-4B8A-A88C-7B84335348CE}" destId="{2B337C6F-1AC4-4D46-9A8F-B08F94751005}" srcOrd="0" destOrd="0" presId="urn:microsoft.com/office/officeart/2005/8/layout/hierarchy1"/>
    <dgm:cxn modelId="{1F578AD4-988A-462C-8E56-9AC271FFE784}" type="presOf" srcId="{07042F69-C14F-488E-8E92-CD2E4B0D1016}" destId="{BC90DAC5-9A1C-4392-8424-6122798777CA}" srcOrd="0" destOrd="0" presId="urn:microsoft.com/office/officeart/2005/8/layout/hierarchy1"/>
    <dgm:cxn modelId="{40492087-2EB1-48B9-8806-0220C3CAF252}" type="presOf" srcId="{17279494-0C6A-4E0A-AF80-BF36ABE4D801}" destId="{4CF41EFF-F65F-4306-B542-3B08A9F3B75E}" srcOrd="0" destOrd="0" presId="urn:microsoft.com/office/officeart/2005/8/layout/hierarchy1"/>
    <dgm:cxn modelId="{225BB40A-1249-474B-952E-3A94D70DB598}" type="presOf" srcId="{05AD04ED-A7EB-4427-B9C0-5590D065E603}" destId="{448A41F5-4B09-4D88-9B32-573589D78DC0}" srcOrd="0" destOrd="0" presId="urn:microsoft.com/office/officeart/2005/8/layout/hierarchy1"/>
    <dgm:cxn modelId="{EACBF696-898F-4132-B057-3935A73837AB}" type="presOf" srcId="{69C19F97-871B-42E5-A426-B0DE27B06A83}" destId="{2BB277E8-E285-43E7-9DCB-C575B9E8FF2C}" srcOrd="0" destOrd="0" presId="urn:microsoft.com/office/officeart/2005/8/layout/hierarchy1"/>
    <dgm:cxn modelId="{2B0B4C56-0D4C-4EBD-A527-F9D1E90DF820}" srcId="{8FC8F320-6252-4B68-B2AA-B1400F52894E}" destId="{F4EFA18E-E381-4F25-83C2-9CA33E843F7E}" srcOrd="0" destOrd="0" parTransId="{E618838B-62D6-4E76-9F29-B8006110CA3B}" sibTransId="{B1373C0F-F228-4EED-872B-E68388F4FB6D}"/>
    <dgm:cxn modelId="{F070F0C0-C15A-441C-BAD8-198F94BADBCA}" type="presOf" srcId="{A6CDEDAD-E506-4E25-B6C4-1E91AA510CB4}" destId="{9062C8B5-F525-433C-8B59-5DC1F9BB32F8}" srcOrd="0" destOrd="0" presId="urn:microsoft.com/office/officeart/2005/8/layout/hierarchy1"/>
    <dgm:cxn modelId="{473E604D-3B31-499A-B3FF-7D03F8DCABA3}" srcId="{07042F69-C14F-488E-8E92-CD2E4B0D1016}" destId="{21595CA6-2F25-4603-B439-20EB6E8F4AF5}" srcOrd="1" destOrd="0" parTransId="{A6CDEDAD-E506-4E25-B6C4-1E91AA510CB4}" sibTransId="{E104223B-21FC-4056-A90B-B072C8B857E3}"/>
    <dgm:cxn modelId="{923899B7-25E3-451A-9A54-44487A8D1F0D}" srcId="{F4EFA18E-E381-4F25-83C2-9CA33E843F7E}" destId="{07042F69-C14F-488E-8E92-CD2E4B0D1016}" srcOrd="1" destOrd="0" parTransId="{69C19F97-871B-42E5-A426-B0DE27B06A83}" sibTransId="{7BEBBA97-BD2E-433E-840B-43B7102C5AF0}"/>
    <dgm:cxn modelId="{ED320A95-020B-48B7-A978-8C23E55F4FD2}" type="presOf" srcId="{8FC8F320-6252-4B68-B2AA-B1400F52894E}" destId="{2176D2F6-5A3A-4DD4-8705-033AFB87A4B5}" srcOrd="0" destOrd="0" presId="urn:microsoft.com/office/officeart/2005/8/layout/hierarchy1"/>
    <dgm:cxn modelId="{A08F2301-9908-4B71-9255-641B9887F31F}" type="presOf" srcId="{21595CA6-2F25-4603-B439-20EB6E8F4AF5}" destId="{DD5033B0-83F5-4692-BBB9-F14E2BA84626}" srcOrd="0" destOrd="0" presId="urn:microsoft.com/office/officeart/2005/8/layout/hierarchy1"/>
    <dgm:cxn modelId="{9B3F3E1C-E838-4897-B378-F4B84CB43635}" type="presParOf" srcId="{2176D2F6-5A3A-4DD4-8705-033AFB87A4B5}" destId="{ADA7ECA5-688E-4164-92EB-6B549B88938D}" srcOrd="0" destOrd="0" presId="urn:microsoft.com/office/officeart/2005/8/layout/hierarchy1"/>
    <dgm:cxn modelId="{B783111C-5DCD-4C56-B7CC-91BD4FF6DB15}" type="presParOf" srcId="{ADA7ECA5-688E-4164-92EB-6B549B88938D}" destId="{EA5A8039-39F2-4D5D-9754-E05267BAC9A1}" srcOrd="0" destOrd="0" presId="urn:microsoft.com/office/officeart/2005/8/layout/hierarchy1"/>
    <dgm:cxn modelId="{DB3B4336-B006-4FD9-8A5E-124DCC2D4ED3}" type="presParOf" srcId="{EA5A8039-39F2-4D5D-9754-E05267BAC9A1}" destId="{B2708DFE-8DE3-4395-9C1A-A53645A86FDB}" srcOrd="0" destOrd="0" presId="urn:microsoft.com/office/officeart/2005/8/layout/hierarchy1"/>
    <dgm:cxn modelId="{9EC91F00-A21F-4491-9B8F-5D141311FB5A}" type="presParOf" srcId="{EA5A8039-39F2-4D5D-9754-E05267BAC9A1}" destId="{9A9B793B-BBB9-4DBA-807D-9A45DE8B24CF}" srcOrd="1" destOrd="0" presId="urn:microsoft.com/office/officeart/2005/8/layout/hierarchy1"/>
    <dgm:cxn modelId="{4AC990B1-E99A-4EAA-94F9-20C329EAC2F8}" type="presParOf" srcId="{ADA7ECA5-688E-4164-92EB-6B549B88938D}" destId="{DFE9A373-0766-473A-832D-34AC138F15D6}" srcOrd="1" destOrd="0" presId="urn:microsoft.com/office/officeart/2005/8/layout/hierarchy1"/>
    <dgm:cxn modelId="{F8EF6D0C-0D8F-491A-9132-3ED121FF0065}" type="presParOf" srcId="{DFE9A373-0766-473A-832D-34AC138F15D6}" destId="{448A41F5-4B09-4D88-9B32-573589D78DC0}" srcOrd="0" destOrd="0" presId="urn:microsoft.com/office/officeart/2005/8/layout/hierarchy1"/>
    <dgm:cxn modelId="{F7E60E74-2876-4893-97E2-AAD273C052C2}" type="presParOf" srcId="{DFE9A373-0766-473A-832D-34AC138F15D6}" destId="{E7B066F0-FCDF-4418-9ED9-A16EBE98C873}" srcOrd="1" destOrd="0" presId="urn:microsoft.com/office/officeart/2005/8/layout/hierarchy1"/>
    <dgm:cxn modelId="{737B200A-0107-4EAA-BA44-61D7DD40C8D3}" type="presParOf" srcId="{E7B066F0-FCDF-4418-9ED9-A16EBE98C873}" destId="{2C012BFB-41FB-4C5D-8065-509187AE6832}" srcOrd="0" destOrd="0" presId="urn:microsoft.com/office/officeart/2005/8/layout/hierarchy1"/>
    <dgm:cxn modelId="{94D43732-3F7E-47E5-9287-6CB9AE21C974}" type="presParOf" srcId="{2C012BFB-41FB-4C5D-8065-509187AE6832}" destId="{43C269B7-CF30-421E-AAF9-14DA83140B80}" srcOrd="0" destOrd="0" presId="urn:microsoft.com/office/officeart/2005/8/layout/hierarchy1"/>
    <dgm:cxn modelId="{A9055A0D-F088-4EB1-BA4B-2CFDDFCFDCD8}" type="presParOf" srcId="{2C012BFB-41FB-4C5D-8065-509187AE6832}" destId="{E945A631-35F9-4DC7-BCB7-0CD463687CE5}" srcOrd="1" destOrd="0" presId="urn:microsoft.com/office/officeart/2005/8/layout/hierarchy1"/>
    <dgm:cxn modelId="{B073E767-7718-4A3F-AA9F-77B4E05F63E1}" type="presParOf" srcId="{E7B066F0-FCDF-4418-9ED9-A16EBE98C873}" destId="{E3CE96FE-47AC-49F8-80B5-6EFE1F9D9C41}" srcOrd="1" destOrd="0" presId="urn:microsoft.com/office/officeart/2005/8/layout/hierarchy1"/>
    <dgm:cxn modelId="{AD9E201A-D392-486D-A31B-4E74A0903928}" type="presParOf" srcId="{DFE9A373-0766-473A-832D-34AC138F15D6}" destId="{2BB277E8-E285-43E7-9DCB-C575B9E8FF2C}" srcOrd="2" destOrd="0" presId="urn:microsoft.com/office/officeart/2005/8/layout/hierarchy1"/>
    <dgm:cxn modelId="{4F325D5C-A801-4554-A223-3A7E32E9A46A}" type="presParOf" srcId="{DFE9A373-0766-473A-832D-34AC138F15D6}" destId="{5015A746-4ECB-4D32-BF29-0EB3BD4E8D0F}" srcOrd="3" destOrd="0" presId="urn:microsoft.com/office/officeart/2005/8/layout/hierarchy1"/>
    <dgm:cxn modelId="{A093EF45-2E7A-4F5D-BF07-D34F842C54AF}" type="presParOf" srcId="{5015A746-4ECB-4D32-BF29-0EB3BD4E8D0F}" destId="{12405B23-9E20-4177-A350-4E43E13BB286}" srcOrd="0" destOrd="0" presId="urn:microsoft.com/office/officeart/2005/8/layout/hierarchy1"/>
    <dgm:cxn modelId="{74036E8A-0138-41FB-ACEE-789BE923A84C}" type="presParOf" srcId="{12405B23-9E20-4177-A350-4E43E13BB286}" destId="{181EC97D-67B2-475B-81A2-5881E7996FA7}" srcOrd="0" destOrd="0" presId="urn:microsoft.com/office/officeart/2005/8/layout/hierarchy1"/>
    <dgm:cxn modelId="{6BC32CA8-C936-445E-868B-D417BBF57F29}" type="presParOf" srcId="{12405B23-9E20-4177-A350-4E43E13BB286}" destId="{BC90DAC5-9A1C-4392-8424-6122798777CA}" srcOrd="1" destOrd="0" presId="urn:microsoft.com/office/officeart/2005/8/layout/hierarchy1"/>
    <dgm:cxn modelId="{5AD8C4E6-C92A-4543-B126-618E1E4EC7F4}" type="presParOf" srcId="{5015A746-4ECB-4D32-BF29-0EB3BD4E8D0F}" destId="{DE62164A-5A39-4B20-A77B-2EB36C10D1A4}" srcOrd="1" destOrd="0" presId="urn:microsoft.com/office/officeart/2005/8/layout/hierarchy1"/>
    <dgm:cxn modelId="{CF202E01-A20B-4E2A-A5F6-1802E2F162D7}" type="presParOf" srcId="{DE62164A-5A39-4B20-A77B-2EB36C10D1A4}" destId="{2B337C6F-1AC4-4D46-9A8F-B08F94751005}" srcOrd="0" destOrd="0" presId="urn:microsoft.com/office/officeart/2005/8/layout/hierarchy1"/>
    <dgm:cxn modelId="{915EA061-8F86-45D0-A32E-9E8A5E92D90F}" type="presParOf" srcId="{DE62164A-5A39-4B20-A77B-2EB36C10D1A4}" destId="{46B87D19-29FC-4F2A-A729-2A325C2A33A3}" srcOrd="1" destOrd="0" presId="urn:microsoft.com/office/officeart/2005/8/layout/hierarchy1"/>
    <dgm:cxn modelId="{19F82E93-6CD0-4C1C-B5D3-BBC6FB798E55}" type="presParOf" srcId="{46B87D19-29FC-4F2A-A729-2A325C2A33A3}" destId="{B9D39FDB-26F1-46FC-ADA2-204562A8EDA5}" srcOrd="0" destOrd="0" presId="urn:microsoft.com/office/officeart/2005/8/layout/hierarchy1"/>
    <dgm:cxn modelId="{787CE062-889B-4AD3-92D8-AEC1EAEB7977}" type="presParOf" srcId="{B9D39FDB-26F1-46FC-ADA2-204562A8EDA5}" destId="{85FAB1D1-EF76-4045-B561-6C03135FA7AE}" srcOrd="0" destOrd="0" presId="urn:microsoft.com/office/officeart/2005/8/layout/hierarchy1"/>
    <dgm:cxn modelId="{631662AD-57F2-453C-8B86-CEA2DD573942}" type="presParOf" srcId="{B9D39FDB-26F1-46FC-ADA2-204562A8EDA5}" destId="{4DAD8562-6DB0-4669-B8E1-1A85A0A22905}" srcOrd="1" destOrd="0" presId="urn:microsoft.com/office/officeart/2005/8/layout/hierarchy1"/>
    <dgm:cxn modelId="{EF138C9B-C35C-4FBC-935E-502DDEF176FB}" type="presParOf" srcId="{46B87D19-29FC-4F2A-A729-2A325C2A33A3}" destId="{63C9DF9C-B449-4BB9-A14C-B8F64C8D1B2B}" srcOrd="1" destOrd="0" presId="urn:microsoft.com/office/officeart/2005/8/layout/hierarchy1"/>
    <dgm:cxn modelId="{7C4F9CD1-244B-4413-8C59-096C1D59F003}" type="presParOf" srcId="{DE62164A-5A39-4B20-A77B-2EB36C10D1A4}" destId="{9062C8B5-F525-433C-8B59-5DC1F9BB32F8}" srcOrd="2" destOrd="0" presId="urn:microsoft.com/office/officeart/2005/8/layout/hierarchy1"/>
    <dgm:cxn modelId="{E0269827-4055-4B18-AE12-DD50997D471D}" type="presParOf" srcId="{DE62164A-5A39-4B20-A77B-2EB36C10D1A4}" destId="{0E65D05B-57A4-404A-81AC-5D6BF45845DA}" srcOrd="3" destOrd="0" presId="urn:microsoft.com/office/officeart/2005/8/layout/hierarchy1"/>
    <dgm:cxn modelId="{B833F0F7-14C6-44D3-B2DB-89A09A7E2CD4}" type="presParOf" srcId="{0E65D05B-57A4-404A-81AC-5D6BF45845DA}" destId="{E1FE5179-89B5-4F86-A093-808CDA680908}" srcOrd="0" destOrd="0" presId="urn:microsoft.com/office/officeart/2005/8/layout/hierarchy1"/>
    <dgm:cxn modelId="{626BA8CD-AB86-49FE-816D-67B4F57F029D}" type="presParOf" srcId="{E1FE5179-89B5-4F86-A093-808CDA680908}" destId="{F011F106-343D-4A50-86E1-7C246467CDFF}" srcOrd="0" destOrd="0" presId="urn:microsoft.com/office/officeart/2005/8/layout/hierarchy1"/>
    <dgm:cxn modelId="{4805164D-8698-4B37-863C-14F815F8702E}" type="presParOf" srcId="{E1FE5179-89B5-4F86-A093-808CDA680908}" destId="{DD5033B0-83F5-4692-BBB9-F14E2BA84626}" srcOrd="1" destOrd="0" presId="urn:microsoft.com/office/officeart/2005/8/layout/hierarchy1"/>
    <dgm:cxn modelId="{E0B11A44-2652-45CE-80EE-597CEF201914}" type="presParOf" srcId="{0E65D05B-57A4-404A-81AC-5D6BF45845DA}" destId="{C41E8C5E-BD49-4B5D-B283-9688037E0E12}" srcOrd="1" destOrd="0" presId="urn:microsoft.com/office/officeart/2005/8/layout/hierarchy1"/>
    <dgm:cxn modelId="{1EB1BDBD-2A32-47A2-B9CD-23F4E9180D19}" type="presParOf" srcId="{DE62164A-5A39-4B20-A77B-2EB36C10D1A4}" destId="{88BDED0D-A54D-4152-81E8-E277598889FD}" srcOrd="4" destOrd="0" presId="urn:microsoft.com/office/officeart/2005/8/layout/hierarchy1"/>
    <dgm:cxn modelId="{94303E66-A088-4065-9010-ABE05E4CD225}" type="presParOf" srcId="{DE62164A-5A39-4B20-A77B-2EB36C10D1A4}" destId="{2365E47E-DD56-4869-B856-6938072D472E}" srcOrd="5" destOrd="0" presId="urn:microsoft.com/office/officeart/2005/8/layout/hierarchy1"/>
    <dgm:cxn modelId="{84EDA26B-48F5-4E65-8D2C-65F1519DE40F}" type="presParOf" srcId="{2365E47E-DD56-4869-B856-6938072D472E}" destId="{8F4932CD-F47D-4D6B-A33A-D9E6DDB92A99}" srcOrd="0" destOrd="0" presId="urn:microsoft.com/office/officeart/2005/8/layout/hierarchy1"/>
    <dgm:cxn modelId="{C2C320EA-98F3-473B-B57D-B9DBEEA73457}" type="presParOf" srcId="{8F4932CD-F47D-4D6B-A33A-D9E6DDB92A99}" destId="{5FF4F2E8-BDD6-430C-81A1-CED589A09077}" srcOrd="0" destOrd="0" presId="urn:microsoft.com/office/officeart/2005/8/layout/hierarchy1"/>
    <dgm:cxn modelId="{0CC63382-263A-401F-BB85-523CD78C6EA4}" type="presParOf" srcId="{8F4932CD-F47D-4D6B-A33A-D9E6DDB92A99}" destId="{4CF41EFF-F65F-4306-B542-3B08A9F3B75E}" srcOrd="1" destOrd="0" presId="urn:microsoft.com/office/officeart/2005/8/layout/hierarchy1"/>
    <dgm:cxn modelId="{FFB0100C-AA7F-4728-868B-E9D3E08727B8}" type="presParOf" srcId="{2365E47E-DD56-4869-B856-6938072D472E}" destId="{8BF04A03-CEB9-4941-9D1A-19DE55849068}" srcOrd="1" destOrd="0" presId="urn:microsoft.com/office/officeart/2005/8/layout/hierarchy1"/>
  </dgm:cxnLst>
  <dgm:bg/>
  <dgm:whole>
    <a:ln w="19050"/>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BDED0D-A54D-4152-81E8-E277598889FD}">
      <dsp:nvSpPr>
        <dsp:cNvPr id="0" name=""/>
        <dsp:cNvSpPr/>
      </dsp:nvSpPr>
      <dsp:spPr>
        <a:xfrm>
          <a:off x="5369139" y="3312417"/>
          <a:ext cx="2593476" cy="617129"/>
        </a:xfrm>
        <a:custGeom>
          <a:avLst/>
          <a:gdLst/>
          <a:ahLst/>
          <a:cxnLst/>
          <a:rect l="0" t="0" r="0" b="0"/>
          <a:pathLst>
            <a:path>
              <a:moveTo>
                <a:pt x="0" y="0"/>
              </a:moveTo>
              <a:lnTo>
                <a:pt x="0" y="420555"/>
              </a:lnTo>
              <a:lnTo>
                <a:pt x="2593476" y="420555"/>
              </a:lnTo>
              <a:lnTo>
                <a:pt x="2593476" y="617129"/>
              </a:lnTo>
            </a:path>
          </a:pathLst>
        </a:custGeom>
        <a:noFill/>
        <a:ln w="12700" cap="flat" cmpd="sng" algn="ctr">
          <a:solidFill>
            <a:schemeClr val="accent3">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9062C8B5-F525-433C-8B59-5DC1F9BB32F8}">
      <dsp:nvSpPr>
        <dsp:cNvPr id="0" name=""/>
        <dsp:cNvSpPr/>
      </dsp:nvSpPr>
      <dsp:spPr>
        <a:xfrm>
          <a:off x="4134130" y="3312417"/>
          <a:ext cx="1235008" cy="617129"/>
        </a:xfrm>
        <a:custGeom>
          <a:avLst/>
          <a:gdLst/>
          <a:ahLst/>
          <a:cxnLst/>
          <a:rect l="0" t="0" r="0" b="0"/>
          <a:pathLst>
            <a:path>
              <a:moveTo>
                <a:pt x="1235008" y="0"/>
              </a:moveTo>
              <a:lnTo>
                <a:pt x="1235008" y="420555"/>
              </a:lnTo>
              <a:lnTo>
                <a:pt x="0" y="420555"/>
              </a:lnTo>
              <a:lnTo>
                <a:pt x="0" y="617129"/>
              </a:lnTo>
            </a:path>
          </a:pathLst>
        </a:custGeom>
        <a:noFill/>
        <a:ln w="12700" cap="flat" cmpd="sng" algn="ctr">
          <a:solidFill>
            <a:schemeClr val="accent3">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2B337C6F-1AC4-4D46-9A8F-B08F94751005}">
      <dsp:nvSpPr>
        <dsp:cNvPr id="0" name=""/>
        <dsp:cNvSpPr/>
      </dsp:nvSpPr>
      <dsp:spPr>
        <a:xfrm>
          <a:off x="1540654" y="3312417"/>
          <a:ext cx="3828485" cy="617129"/>
        </a:xfrm>
        <a:custGeom>
          <a:avLst/>
          <a:gdLst/>
          <a:ahLst/>
          <a:cxnLst/>
          <a:rect l="0" t="0" r="0" b="0"/>
          <a:pathLst>
            <a:path>
              <a:moveTo>
                <a:pt x="3828485" y="0"/>
              </a:moveTo>
              <a:lnTo>
                <a:pt x="3828485" y="420555"/>
              </a:lnTo>
              <a:lnTo>
                <a:pt x="0" y="420555"/>
              </a:lnTo>
              <a:lnTo>
                <a:pt x="0" y="617129"/>
              </a:lnTo>
            </a:path>
          </a:pathLst>
        </a:custGeom>
        <a:noFill/>
        <a:ln w="12700" cap="flat" cmpd="sng" algn="ctr">
          <a:solidFill>
            <a:schemeClr val="accent3">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2BB277E8-E285-43E7-9DCB-C575B9E8FF2C}">
      <dsp:nvSpPr>
        <dsp:cNvPr id="0" name=""/>
        <dsp:cNvSpPr/>
      </dsp:nvSpPr>
      <dsp:spPr>
        <a:xfrm>
          <a:off x="4072400" y="1347859"/>
          <a:ext cx="1296738" cy="617129"/>
        </a:xfrm>
        <a:custGeom>
          <a:avLst/>
          <a:gdLst/>
          <a:ahLst/>
          <a:cxnLst/>
          <a:rect l="0" t="0" r="0" b="0"/>
          <a:pathLst>
            <a:path>
              <a:moveTo>
                <a:pt x="0" y="0"/>
              </a:moveTo>
              <a:lnTo>
                <a:pt x="0" y="420555"/>
              </a:lnTo>
              <a:lnTo>
                <a:pt x="1296738" y="420555"/>
              </a:lnTo>
              <a:lnTo>
                <a:pt x="1296738" y="617129"/>
              </a:lnTo>
            </a:path>
          </a:pathLst>
        </a:custGeom>
        <a:noFill/>
        <a:ln w="12700" cap="flat" cmpd="sng" algn="ctr">
          <a:solidFill>
            <a:schemeClr val="accent2">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448A41F5-4B09-4D88-9B32-573589D78DC0}">
      <dsp:nvSpPr>
        <dsp:cNvPr id="0" name=""/>
        <dsp:cNvSpPr/>
      </dsp:nvSpPr>
      <dsp:spPr>
        <a:xfrm>
          <a:off x="2775662" y="1347859"/>
          <a:ext cx="1296738" cy="617129"/>
        </a:xfrm>
        <a:custGeom>
          <a:avLst/>
          <a:gdLst/>
          <a:ahLst/>
          <a:cxnLst/>
          <a:rect l="0" t="0" r="0" b="0"/>
          <a:pathLst>
            <a:path>
              <a:moveTo>
                <a:pt x="1296738" y="0"/>
              </a:moveTo>
              <a:lnTo>
                <a:pt x="1296738" y="420555"/>
              </a:lnTo>
              <a:lnTo>
                <a:pt x="0" y="420555"/>
              </a:lnTo>
              <a:lnTo>
                <a:pt x="0" y="617129"/>
              </a:lnTo>
            </a:path>
          </a:pathLst>
        </a:custGeom>
        <a:noFill/>
        <a:ln w="12700" cap="flat" cmpd="sng" algn="ctr">
          <a:solidFill>
            <a:schemeClr val="accent2">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B2708DFE-8DE3-4395-9C1A-A53645A86FDB}">
      <dsp:nvSpPr>
        <dsp:cNvPr id="0" name=""/>
        <dsp:cNvSpPr/>
      </dsp:nvSpPr>
      <dsp:spPr>
        <a:xfrm>
          <a:off x="2651701" y="430"/>
          <a:ext cx="2841398" cy="1347428"/>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9A9B793B-BBB9-4DBA-807D-9A45DE8B24CF}">
      <dsp:nvSpPr>
        <dsp:cNvPr id="0" name=""/>
        <dsp:cNvSpPr/>
      </dsp:nvSpPr>
      <dsp:spPr>
        <a:xfrm>
          <a:off x="2887472" y="224412"/>
          <a:ext cx="2841398" cy="1347428"/>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ru-RU" sz="3200" kern="1200" dirty="0" smtClean="0"/>
            <a:t>Оценивание</a:t>
          </a:r>
          <a:endParaRPr lang="ru-RU" sz="3200" kern="1200" dirty="0"/>
        </a:p>
      </dsp:txBody>
      <dsp:txXfrm>
        <a:off x="2926937" y="263877"/>
        <a:ext cx="2762468" cy="1268498"/>
      </dsp:txXfrm>
    </dsp:sp>
    <dsp:sp modelId="{43C269B7-CF30-421E-AAF9-14DA83140B80}">
      <dsp:nvSpPr>
        <dsp:cNvPr id="0" name=""/>
        <dsp:cNvSpPr/>
      </dsp:nvSpPr>
      <dsp:spPr>
        <a:xfrm>
          <a:off x="1714695" y="1964989"/>
          <a:ext cx="2121935" cy="1347428"/>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E945A631-35F9-4DC7-BCB7-0CD463687CE5}">
      <dsp:nvSpPr>
        <dsp:cNvPr id="0" name=""/>
        <dsp:cNvSpPr/>
      </dsp:nvSpPr>
      <dsp:spPr>
        <a:xfrm>
          <a:off x="1950465" y="2188971"/>
          <a:ext cx="2121935" cy="1347428"/>
        </a:xfrm>
        <a:prstGeom prst="roundRect">
          <a:avLst>
            <a:gd name="adj" fmla="val 10000"/>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kern="1200" dirty="0" err="1" smtClean="0"/>
            <a:t>Внутришкольное</a:t>
          </a:r>
          <a:r>
            <a:rPr lang="ru-RU" sz="2000" kern="1200" dirty="0" smtClean="0"/>
            <a:t> оценивание</a:t>
          </a:r>
          <a:endParaRPr lang="ru-RU" sz="2000" kern="1200" dirty="0"/>
        </a:p>
      </dsp:txBody>
      <dsp:txXfrm>
        <a:off x="1989930" y="2228436"/>
        <a:ext cx="2043005" cy="1268498"/>
      </dsp:txXfrm>
    </dsp:sp>
    <dsp:sp modelId="{181EC97D-67B2-475B-81A2-5881E7996FA7}">
      <dsp:nvSpPr>
        <dsp:cNvPr id="0" name=""/>
        <dsp:cNvSpPr/>
      </dsp:nvSpPr>
      <dsp:spPr>
        <a:xfrm>
          <a:off x="4308171" y="1964989"/>
          <a:ext cx="2121935" cy="1347428"/>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BC90DAC5-9A1C-4392-8424-6122798777CA}">
      <dsp:nvSpPr>
        <dsp:cNvPr id="0" name=""/>
        <dsp:cNvSpPr/>
      </dsp:nvSpPr>
      <dsp:spPr>
        <a:xfrm>
          <a:off x="4543942" y="2188971"/>
          <a:ext cx="2121935" cy="1347428"/>
        </a:xfrm>
        <a:prstGeom prst="roundRect">
          <a:avLst>
            <a:gd name="adj" fmla="val 10000"/>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kern="1200" dirty="0" smtClean="0"/>
            <a:t>Внешнее оценивание</a:t>
          </a:r>
          <a:endParaRPr lang="ru-RU" sz="2000" kern="1200" dirty="0"/>
        </a:p>
      </dsp:txBody>
      <dsp:txXfrm>
        <a:off x="4583407" y="2228436"/>
        <a:ext cx="2043005" cy="1268498"/>
      </dsp:txXfrm>
    </dsp:sp>
    <dsp:sp modelId="{85FAB1D1-EF76-4045-B561-6C03135FA7AE}">
      <dsp:nvSpPr>
        <dsp:cNvPr id="0" name=""/>
        <dsp:cNvSpPr/>
      </dsp:nvSpPr>
      <dsp:spPr>
        <a:xfrm>
          <a:off x="479686" y="3929547"/>
          <a:ext cx="2121935" cy="1347428"/>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4DAD8562-6DB0-4669-B8E1-1A85A0A22905}">
      <dsp:nvSpPr>
        <dsp:cNvPr id="0" name=""/>
        <dsp:cNvSpPr/>
      </dsp:nvSpPr>
      <dsp:spPr>
        <a:xfrm>
          <a:off x="715456" y="4153529"/>
          <a:ext cx="2121935" cy="1347428"/>
        </a:xfrm>
        <a:prstGeom prst="roundRect">
          <a:avLst>
            <a:gd name="adj" fmla="val 10000"/>
          </a:avLst>
        </a:prstGeom>
        <a:solidFill>
          <a:schemeClr val="lt1">
            <a:alpha val="90000"/>
            <a:hueOff val="0"/>
            <a:satOff val="0"/>
            <a:lumOff val="0"/>
            <a:alphaOff val="0"/>
          </a:schemeClr>
        </a:solidFill>
        <a:ln w="6350" cap="flat" cmpd="sng" algn="ctr">
          <a:solidFill>
            <a:schemeClr val="accent3">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ru-RU" sz="3200" kern="1200" dirty="0" smtClean="0"/>
            <a:t>ГИА</a:t>
          </a:r>
          <a:endParaRPr lang="ru-RU" sz="3200" kern="1200" dirty="0"/>
        </a:p>
      </dsp:txBody>
      <dsp:txXfrm>
        <a:off x="754921" y="4192994"/>
        <a:ext cx="2043005" cy="1268498"/>
      </dsp:txXfrm>
    </dsp:sp>
    <dsp:sp modelId="{F011F106-343D-4A50-86E1-7C246467CDFF}">
      <dsp:nvSpPr>
        <dsp:cNvPr id="0" name=""/>
        <dsp:cNvSpPr/>
      </dsp:nvSpPr>
      <dsp:spPr>
        <a:xfrm>
          <a:off x="3073162" y="3929547"/>
          <a:ext cx="2121935" cy="1347428"/>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DD5033B0-83F5-4692-BBB9-F14E2BA84626}">
      <dsp:nvSpPr>
        <dsp:cNvPr id="0" name=""/>
        <dsp:cNvSpPr/>
      </dsp:nvSpPr>
      <dsp:spPr>
        <a:xfrm>
          <a:off x="3308933" y="4153529"/>
          <a:ext cx="2121935" cy="1347428"/>
        </a:xfrm>
        <a:prstGeom prst="roundRect">
          <a:avLst>
            <a:gd name="adj" fmla="val 10000"/>
          </a:avLst>
        </a:prstGeom>
        <a:solidFill>
          <a:schemeClr val="lt1">
            <a:alpha val="90000"/>
            <a:hueOff val="0"/>
            <a:satOff val="0"/>
            <a:lumOff val="0"/>
            <a:alphaOff val="0"/>
          </a:schemeClr>
        </a:solidFill>
        <a:ln w="6350" cap="flat" cmpd="sng" algn="ctr">
          <a:solidFill>
            <a:schemeClr val="accent3">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ru-RU" sz="3200" kern="1200" dirty="0" smtClean="0"/>
            <a:t>ВПР</a:t>
          </a:r>
          <a:endParaRPr lang="ru-RU" sz="3200" kern="1200" dirty="0"/>
        </a:p>
      </dsp:txBody>
      <dsp:txXfrm>
        <a:off x="3348398" y="4192994"/>
        <a:ext cx="2043005" cy="1268498"/>
      </dsp:txXfrm>
    </dsp:sp>
    <dsp:sp modelId="{5FF4F2E8-BDD6-430C-81A1-CED589A09077}">
      <dsp:nvSpPr>
        <dsp:cNvPr id="0" name=""/>
        <dsp:cNvSpPr/>
      </dsp:nvSpPr>
      <dsp:spPr>
        <a:xfrm>
          <a:off x="5666639" y="3929547"/>
          <a:ext cx="4591952" cy="1347428"/>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4CF41EFF-F65F-4306-B542-3B08A9F3B75E}">
      <dsp:nvSpPr>
        <dsp:cNvPr id="0" name=""/>
        <dsp:cNvSpPr/>
      </dsp:nvSpPr>
      <dsp:spPr>
        <a:xfrm>
          <a:off x="5902409" y="4153529"/>
          <a:ext cx="4591952" cy="1347428"/>
        </a:xfrm>
        <a:prstGeom prst="roundRect">
          <a:avLst>
            <a:gd name="adj" fmla="val 10000"/>
          </a:avLst>
        </a:prstGeom>
        <a:solidFill>
          <a:schemeClr val="lt1">
            <a:alpha val="90000"/>
            <a:hueOff val="0"/>
            <a:satOff val="0"/>
            <a:lumOff val="0"/>
            <a:alphaOff val="0"/>
          </a:schemeClr>
        </a:solidFill>
        <a:ln w="6350" cap="flat" cmpd="sng" algn="ctr">
          <a:solidFill>
            <a:schemeClr val="accent3">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kern="1200" dirty="0" smtClean="0"/>
            <a:t>Мониторинговые исследования федерального, регионального и муниципального уровней</a:t>
          </a:r>
          <a:endParaRPr lang="ru-RU" sz="2000" kern="1200" dirty="0"/>
        </a:p>
      </dsp:txBody>
      <dsp:txXfrm>
        <a:off x="5941874" y="4192994"/>
        <a:ext cx="4513022" cy="126849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E435FEE-5A88-4B03-8D2B-BC697EA92CE4}" type="datetimeFigureOut">
              <a:rPr lang="ru-RU" smtClean="0"/>
              <a:t>18.12.2024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8E4586E-FA3C-4D3B-9778-DD3454F2F2F9}" type="slidenum">
              <a:rPr lang="ru-RU" smtClean="0"/>
              <a:t>‹#›</a:t>
            </a:fld>
            <a:endParaRPr lang="ru-RU"/>
          </a:p>
        </p:txBody>
      </p:sp>
    </p:spTree>
    <p:extLst>
      <p:ext uri="{BB962C8B-B14F-4D97-AF65-F5344CB8AC3E}">
        <p14:creationId xmlns:p14="http://schemas.microsoft.com/office/powerpoint/2010/main" val="511271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E435FEE-5A88-4B03-8D2B-BC697EA92CE4}" type="datetimeFigureOut">
              <a:rPr lang="ru-RU" smtClean="0"/>
              <a:t>18.12.2024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8E4586E-FA3C-4D3B-9778-DD3454F2F2F9}" type="slidenum">
              <a:rPr lang="ru-RU" smtClean="0"/>
              <a:t>‹#›</a:t>
            </a:fld>
            <a:endParaRPr lang="ru-RU"/>
          </a:p>
        </p:txBody>
      </p:sp>
    </p:spTree>
    <p:extLst>
      <p:ext uri="{BB962C8B-B14F-4D97-AF65-F5344CB8AC3E}">
        <p14:creationId xmlns:p14="http://schemas.microsoft.com/office/powerpoint/2010/main" val="2928857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E435FEE-5A88-4B03-8D2B-BC697EA92CE4}" type="datetimeFigureOut">
              <a:rPr lang="ru-RU" smtClean="0"/>
              <a:t>18.12.2024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8E4586E-FA3C-4D3B-9778-DD3454F2F2F9}" type="slidenum">
              <a:rPr lang="ru-RU" smtClean="0"/>
              <a:t>‹#›</a:t>
            </a:fld>
            <a:endParaRPr lang="ru-RU"/>
          </a:p>
        </p:txBody>
      </p:sp>
    </p:spTree>
    <p:extLst>
      <p:ext uri="{BB962C8B-B14F-4D97-AF65-F5344CB8AC3E}">
        <p14:creationId xmlns:p14="http://schemas.microsoft.com/office/powerpoint/2010/main" val="2699745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E435FEE-5A88-4B03-8D2B-BC697EA92CE4}" type="datetimeFigureOut">
              <a:rPr lang="ru-RU" smtClean="0"/>
              <a:t>18.12.2024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8E4586E-FA3C-4D3B-9778-DD3454F2F2F9}" type="slidenum">
              <a:rPr lang="ru-RU" smtClean="0"/>
              <a:t>‹#›</a:t>
            </a:fld>
            <a:endParaRPr lang="ru-RU"/>
          </a:p>
        </p:txBody>
      </p:sp>
    </p:spTree>
    <p:extLst>
      <p:ext uri="{BB962C8B-B14F-4D97-AF65-F5344CB8AC3E}">
        <p14:creationId xmlns:p14="http://schemas.microsoft.com/office/powerpoint/2010/main" val="1917767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E435FEE-5A88-4B03-8D2B-BC697EA92CE4}" type="datetimeFigureOut">
              <a:rPr lang="ru-RU" smtClean="0"/>
              <a:t>18.12.2024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8E4586E-FA3C-4D3B-9778-DD3454F2F2F9}" type="slidenum">
              <a:rPr lang="ru-RU" smtClean="0"/>
              <a:t>‹#›</a:t>
            </a:fld>
            <a:endParaRPr lang="ru-RU"/>
          </a:p>
        </p:txBody>
      </p:sp>
    </p:spTree>
    <p:extLst>
      <p:ext uri="{BB962C8B-B14F-4D97-AF65-F5344CB8AC3E}">
        <p14:creationId xmlns:p14="http://schemas.microsoft.com/office/powerpoint/2010/main" val="2580108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E435FEE-5A88-4B03-8D2B-BC697EA92CE4}" type="datetimeFigureOut">
              <a:rPr lang="ru-RU" smtClean="0"/>
              <a:t>18.12.2024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8E4586E-FA3C-4D3B-9778-DD3454F2F2F9}" type="slidenum">
              <a:rPr lang="ru-RU" smtClean="0"/>
              <a:t>‹#›</a:t>
            </a:fld>
            <a:endParaRPr lang="ru-RU"/>
          </a:p>
        </p:txBody>
      </p:sp>
    </p:spTree>
    <p:extLst>
      <p:ext uri="{BB962C8B-B14F-4D97-AF65-F5344CB8AC3E}">
        <p14:creationId xmlns:p14="http://schemas.microsoft.com/office/powerpoint/2010/main" val="1428401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E435FEE-5A88-4B03-8D2B-BC697EA92CE4}" type="datetimeFigureOut">
              <a:rPr lang="ru-RU" smtClean="0"/>
              <a:t>18.12.2024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8E4586E-FA3C-4D3B-9778-DD3454F2F2F9}" type="slidenum">
              <a:rPr lang="ru-RU" smtClean="0"/>
              <a:t>‹#›</a:t>
            </a:fld>
            <a:endParaRPr lang="ru-RU"/>
          </a:p>
        </p:txBody>
      </p:sp>
    </p:spTree>
    <p:extLst>
      <p:ext uri="{BB962C8B-B14F-4D97-AF65-F5344CB8AC3E}">
        <p14:creationId xmlns:p14="http://schemas.microsoft.com/office/powerpoint/2010/main" val="3533700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E435FEE-5A88-4B03-8D2B-BC697EA92CE4}" type="datetimeFigureOut">
              <a:rPr lang="ru-RU" smtClean="0"/>
              <a:t>18.12.2024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8E4586E-FA3C-4D3B-9778-DD3454F2F2F9}" type="slidenum">
              <a:rPr lang="ru-RU" smtClean="0"/>
              <a:t>‹#›</a:t>
            </a:fld>
            <a:endParaRPr lang="ru-RU"/>
          </a:p>
        </p:txBody>
      </p:sp>
    </p:spTree>
    <p:extLst>
      <p:ext uri="{BB962C8B-B14F-4D97-AF65-F5344CB8AC3E}">
        <p14:creationId xmlns:p14="http://schemas.microsoft.com/office/powerpoint/2010/main" val="2959257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E435FEE-5A88-4B03-8D2B-BC697EA92CE4}" type="datetimeFigureOut">
              <a:rPr lang="ru-RU" smtClean="0"/>
              <a:t>18.12.2024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8E4586E-FA3C-4D3B-9778-DD3454F2F2F9}" type="slidenum">
              <a:rPr lang="ru-RU" smtClean="0"/>
              <a:t>‹#›</a:t>
            </a:fld>
            <a:endParaRPr lang="ru-RU"/>
          </a:p>
        </p:txBody>
      </p:sp>
    </p:spTree>
    <p:extLst>
      <p:ext uri="{BB962C8B-B14F-4D97-AF65-F5344CB8AC3E}">
        <p14:creationId xmlns:p14="http://schemas.microsoft.com/office/powerpoint/2010/main" val="517567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E435FEE-5A88-4B03-8D2B-BC697EA92CE4}" type="datetimeFigureOut">
              <a:rPr lang="ru-RU" smtClean="0"/>
              <a:t>18.12.2024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8E4586E-FA3C-4D3B-9778-DD3454F2F2F9}" type="slidenum">
              <a:rPr lang="ru-RU" smtClean="0"/>
              <a:t>‹#›</a:t>
            </a:fld>
            <a:endParaRPr lang="ru-RU"/>
          </a:p>
        </p:txBody>
      </p:sp>
    </p:spTree>
    <p:extLst>
      <p:ext uri="{BB962C8B-B14F-4D97-AF65-F5344CB8AC3E}">
        <p14:creationId xmlns:p14="http://schemas.microsoft.com/office/powerpoint/2010/main" val="610336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E435FEE-5A88-4B03-8D2B-BC697EA92CE4}" type="datetimeFigureOut">
              <a:rPr lang="ru-RU" smtClean="0"/>
              <a:t>18.12.2024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8E4586E-FA3C-4D3B-9778-DD3454F2F2F9}" type="slidenum">
              <a:rPr lang="ru-RU" smtClean="0"/>
              <a:t>‹#›</a:t>
            </a:fld>
            <a:endParaRPr lang="ru-RU"/>
          </a:p>
        </p:txBody>
      </p:sp>
    </p:spTree>
    <p:extLst>
      <p:ext uri="{BB962C8B-B14F-4D97-AF65-F5344CB8AC3E}">
        <p14:creationId xmlns:p14="http://schemas.microsoft.com/office/powerpoint/2010/main" val="2232839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435FEE-5A88-4B03-8D2B-BC697EA92CE4}" type="datetimeFigureOut">
              <a:rPr lang="ru-RU" smtClean="0"/>
              <a:t>18.12.2024</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E4586E-FA3C-4D3B-9778-DD3454F2F2F9}" type="slidenum">
              <a:rPr lang="ru-RU" smtClean="0"/>
              <a:t>‹#›</a:t>
            </a:fld>
            <a:endParaRPr lang="ru-RU"/>
          </a:p>
        </p:txBody>
      </p:sp>
    </p:spTree>
    <p:extLst>
      <p:ext uri="{BB962C8B-B14F-4D97-AF65-F5344CB8AC3E}">
        <p14:creationId xmlns:p14="http://schemas.microsoft.com/office/powerpoint/2010/main" val="19384031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ucheba.action360.ru/#/document/99/1301798826/ZAP2F563JO/" TargetMode="External"/><Relationship Id="rId2" Type="http://schemas.openxmlformats.org/officeDocument/2006/relationships/hyperlink" Target="https://ucheba.action360.ru/#/document/99/1301798824/ZAP2P003PH/" TargetMode="External"/><Relationship Id="rId1" Type="http://schemas.openxmlformats.org/officeDocument/2006/relationships/slideLayout" Target="../slideLayouts/slideLayout2.xml"/><Relationship Id="rId4" Type="http://schemas.openxmlformats.org/officeDocument/2006/relationships/hyperlink" Target="https://ucheba.action360.ru/#/document/99/1301798825/ZAP2P003PH/"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1obraz.ru/#/document/99/1300666810/" TargetMode="External"/><Relationship Id="rId2" Type="http://schemas.openxmlformats.org/officeDocument/2006/relationships/hyperlink" Target="https://1obraz.ru/#/document/16/132200/" TargetMode="External"/><Relationship Id="rId1" Type="http://schemas.openxmlformats.org/officeDocument/2006/relationships/slideLayout" Target="../slideLayouts/slideLayout2.xml"/><Relationship Id="rId6" Type="http://schemas.openxmlformats.org/officeDocument/2006/relationships/hyperlink" Target="https://1obraz.ru/#/document/99/1301798825/infobar-attachment/" TargetMode="External"/><Relationship Id="rId5" Type="http://schemas.openxmlformats.org/officeDocument/2006/relationships/hyperlink" Target="https://1obraz.ru/#/document/99/1301798826/infobar-attachment/" TargetMode="External"/><Relationship Id="rId4" Type="http://schemas.openxmlformats.org/officeDocument/2006/relationships/hyperlink" Target="https://1obraz.ru/#/document/99/1301798824/infobar-attachment/"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1obraz.ru/#/document/99/902389617/XA00M2A2M1/" TargetMode="External"/><Relationship Id="rId2" Type="http://schemas.openxmlformats.org/officeDocument/2006/relationships/hyperlink" Target="https://1obraz.ru/#/document/16/136696/"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1obraz.ru/#/document/99/420294037/"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ucheba.action360.ru/#/document/99/1301798826/ZAP2F563JO/" TargetMode="External"/><Relationship Id="rId2" Type="http://schemas.openxmlformats.org/officeDocument/2006/relationships/hyperlink" Target="https://ucheba.action360.ru/#/document/99/1301798824/ZAP2P003PH/" TargetMode="External"/><Relationship Id="rId1" Type="http://schemas.openxmlformats.org/officeDocument/2006/relationships/slideLayout" Target="../slideLayouts/slideLayout2.xml"/><Relationship Id="rId4" Type="http://schemas.openxmlformats.org/officeDocument/2006/relationships/hyperlink" Target="https://ucheba.action360.ru/#/document/99/1301798825/ZAP2P003PH/"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433015" y="1645524"/>
            <a:ext cx="9103057" cy="2308324"/>
          </a:xfrm>
          <a:prstGeom prst="rect">
            <a:avLst/>
          </a:prstGeom>
        </p:spPr>
        <p:txBody>
          <a:bodyPr wrap="square">
            <a:spAutoFit/>
          </a:bodyPr>
          <a:lstStyle/>
          <a:p>
            <a:pPr algn="ctr"/>
            <a:endParaRPr lang="ru-RU" sz="4800" b="1" dirty="0" smtClean="0">
              <a:solidFill>
                <a:srgbClr val="FF0000"/>
              </a:solidFill>
              <a:effectLst>
                <a:outerShdw blurRad="38100" dist="38100" dir="2700000" algn="tl">
                  <a:srgbClr val="000000">
                    <a:alpha val="43137"/>
                  </a:srgbClr>
                </a:outerShdw>
              </a:effectLst>
              <a:latin typeface="Times New Roman" panose="02020603050405020304" pitchFamily="18" charset="0"/>
              <a:ea typeface="Cambria Math" panose="02040503050406030204" pitchFamily="18" charset="0"/>
              <a:cs typeface="Times New Roman" panose="02020603050405020304" pitchFamily="18" charset="0"/>
            </a:endParaRPr>
          </a:p>
          <a:p>
            <a:pPr algn="ctr"/>
            <a:r>
              <a:rPr lang="ru-RU" sz="4800" b="1" dirty="0" smtClean="0">
                <a:solidFill>
                  <a:srgbClr val="FF0000"/>
                </a:solidFill>
                <a:effectLst>
                  <a:outerShdw blurRad="38100" dist="38100" dir="2700000" algn="tl">
                    <a:srgbClr val="000000">
                      <a:alpha val="43137"/>
                    </a:srgbClr>
                  </a:outerShdw>
                </a:effectLst>
                <a:latin typeface="Times New Roman" panose="02020603050405020304" pitchFamily="18" charset="0"/>
                <a:ea typeface="Cambria Math" panose="02040503050406030204" pitchFamily="18" charset="0"/>
                <a:cs typeface="Times New Roman" panose="02020603050405020304" pitchFamily="18" charset="0"/>
              </a:rPr>
              <a:t>Система </a:t>
            </a:r>
            <a:r>
              <a:rPr lang="ru-RU" sz="4800" b="1" dirty="0">
                <a:solidFill>
                  <a:srgbClr val="FF0000"/>
                </a:solidFill>
                <a:effectLst>
                  <a:outerShdw blurRad="38100" dist="38100" dir="2700000" algn="tl">
                    <a:srgbClr val="000000">
                      <a:alpha val="43137"/>
                    </a:srgbClr>
                  </a:outerShdw>
                </a:effectLst>
                <a:latin typeface="Times New Roman" panose="02020603050405020304" pitchFamily="18" charset="0"/>
                <a:ea typeface="Cambria Math" panose="02040503050406030204" pitchFamily="18" charset="0"/>
                <a:cs typeface="Times New Roman" panose="02020603050405020304" pitchFamily="18" charset="0"/>
              </a:rPr>
              <a:t>оценки достижения планируемых результатов ООП</a:t>
            </a:r>
            <a:endParaRPr lang="ru-RU" sz="48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81505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7919" y="605928"/>
            <a:ext cx="11664330" cy="5902449"/>
          </a:xfrm>
        </p:spPr>
        <p:txBody>
          <a:bodyPr>
            <a:normAutofit/>
          </a:bodyPr>
          <a:lstStyle/>
          <a:p>
            <a:r>
              <a:rPr lang="ru-RU" dirty="0" smtClean="0">
                <a:latin typeface="Times New Roman" panose="02020603050405020304" pitchFamily="18" charset="0"/>
                <a:ea typeface="Cambria Math" panose="02040503050406030204" pitchFamily="18" charset="0"/>
                <a:cs typeface="Times New Roman" panose="02020603050405020304" pitchFamily="18" charset="0"/>
              </a:rPr>
              <a:t>Блоки, </a:t>
            </a:r>
            <a:r>
              <a:rPr lang="ru-RU" dirty="0">
                <a:latin typeface="Times New Roman" panose="02020603050405020304" pitchFamily="18" charset="0"/>
                <a:ea typeface="Cambria Math" panose="02040503050406030204" pitchFamily="18" charset="0"/>
                <a:cs typeface="Times New Roman" panose="02020603050405020304" pitchFamily="18" charset="0"/>
              </a:rPr>
              <a:t>по которым нужно описать оценку предметных результатов (</a:t>
            </a:r>
            <a:r>
              <a:rPr lang="ru-RU" dirty="0">
                <a:latin typeface="Times New Roman" panose="02020603050405020304" pitchFamily="18" charset="0"/>
                <a:ea typeface="Cambria Math" panose="02040503050406030204" pitchFamily="18" charset="0"/>
                <a:cs typeface="Times New Roman" panose="02020603050405020304" pitchFamily="18" charset="0"/>
                <a:hlinkClick r:id="rId2"/>
              </a:rPr>
              <a:t>п. 19.35 ФОП НОО</a:t>
            </a:r>
            <a:r>
              <a:rPr lang="ru-RU" dirty="0">
                <a:latin typeface="Times New Roman" panose="02020603050405020304" pitchFamily="18" charset="0"/>
                <a:ea typeface="Cambria Math" panose="02040503050406030204" pitchFamily="18" charset="0"/>
                <a:cs typeface="Times New Roman" panose="02020603050405020304" pitchFamily="18" charset="0"/>
              </a:rPr>
              <a:t>, </a:t>
            </a:r>
            <a:r>
              <a:rPr lang="ru-RU" dirty="0">
                <a:latin typeface="Times New Roman" panose="02020603050405020304" pitchFamily="18" charset="0"/>
                <a:ea typeface="Cambria Math" panose="02040503050406030204" pitchFamily="18" charset="0"/>
                <a:cs typeface="Times New Roman" panose="02020603050405020304" pitchFamily="18" charset="0"/>
                <a:hlinkClick r:id="rId3"/>
              </a:rPr>
              <a:t>п. 18.25 ФОП ООО</a:t>
            </a:r>
            <a:r>
              <a:rPr lang="ru-RU" dirty="0">
                <a:latin typeface="Times New Roman" panose="02020603050405020304" pitchFamily="18" charset="0"/>
                <a:ea typeface="Cambria Math" panose="02040503050406030204" pitchFamily="18" charset="0"/>
                <a:cs typeface="Times New Roman" panose="02020603050405020304" pitchFamily="18" charset="0"/>
              </a:rPr>
              <a:t>, </a:t>
            </a:r>
            <a:r>
              <a:rPr lang="ru-RU" dirty="0">
                <a:latin typeface="Times New Roman" panose="02020603050405020304" pitchFamily="18" charset="0"/>
                <a:ea typeface="Cambria Math" panose="02040503050406030204" pitchFamily="18" charset="0"/>
                <a:cs typeface="Times New Roman" panose="02020603050405020304" pitchFamily="18" charset="0"/>
                <a:hlinkClick r:id="rId4"/>
              </a:rPr>
              <a:t>п. 18.25 ФОП СОО</a:t>
            </a:r>
            <a:r>
              <a:rPr lang="ru-RU" dirty="0">
                <a:latin typeface="Times New Roman" panose="02020603050405020304" pitchFamily="18" charset="0"/>
                <a:ea typeface="Cambria Math" panose="02040503050406030204" pitchFamily="18" charset="0"/>
                <a:cs typeface="Times New Roman" panose="02020603050405020304" pitchFamily="18" charset="0"/>
              </a:rPr>
              <a:t>).</a:t>
            </a:r>
            <a:r>
              <a:rPr lang="ru-RU" b="1" dirty="0" smtClean="0">
                <a:latin typeface="Times New Roman" panose="02020603050405020304" pitchFamily="18" charset="0"/>
                <a:ea typeface="Cambria Math" panose="02040503050406030204" pitchFamily="18" charset="0"/>
                <a:cs typeface="Times New Roman" panose="02020603050405020304" pitchFamily="18" charset="0"/>
              </a:rPr>
              <a:t>«Особенности оценки предметных результатов по отдельному учебному предмету фиксируются в приложении к ООП. </a:t>
            </a:r>
          </a:p>
          <a:p>
            <a:r>
              <a:rPr lang="ru-RU" b="1" dirty="0" smtClean="0">
                <a:latin typeface="Times New Roman" panose="02020603050405020304" pitchFamily="18" charset="0"/>
                <a:ea typeface="Cambria Math" panose="02040503050406030204" pitchFamily="18" charset="0"/>
                <a:cs typeface="Times New Roman" panose="02020603050405020304" pitchFamily="18" charset="0"/>
              </a:rPr>
              <a:t>Описание оценки предметных результатов по отдельному учебному предмету вкл</a:t>
            </a:r>
            <a:r>
              <a:rPr lang="ru-RU" b="1" dirty="0">
                <a:latin typeface="Times New Roman" panose="02020603050405020304" pitchFamily="18" charset="0"/>
                <a:ea typeface="Cambria Math" panose="02040503050406030204" pitchFamily="18" charset="0"/>
                <a:cs typeface="Times New Roman" panose="02020603050405020304" pitchFamily="18" charset="0"/>
              </a:rPr>
              <a:t>ю</a:t>
            </a:r>
            <a:r>
              <a:rPr lang="ru-RU" b="1" dirty="0" smtClean="0">
                <a:latin typeface="Times New Roman" panose="02020603050405020304" pitchFamily="18" charset="0"/>
                <a:ea typeface="Cambria Math" panose="02040503050406030204" pitchFamily="18" charset="0"/>
                <a:cs typeface="Times New Roman" panose="02020603050405020304" pitchFamily="18" charset="0"/>
              </a:rPr>
              <a:t>чает:</a:t>
            </a:r>
          </a:p>
          <a:p>
            <a:pPr>
              <a:buFontTx/>
              <a:buChar char="-"/>
            </a:pPr>
            <a:r>
              <a:rPr lang="ru-RU" b="1" dirty="0" smtClean="0">
                <a:latin typeface="Times New Roman" panose="02020603050405020304" pitchFamily="18" charset="0"/>
                <a:ea typeface="Cambria Math" panose="02040503050406030204" pitchFamily="18" charset="0"/>
                <a:cs typeface="Times New Roman" panose="02020603050405020304" pitchFamily="18" charset="0"/>
              </a:rPr>
              <a:t>список итоговых планируемых результатов с указанием </a:t>
            </a:r>
            <a:r>
              <a:rPr lang="ru-RU" b="1" dirty="0" smtClean="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этапов их формирования </a:t>
            </a:r>
            <a:r>
              <a:rPr lang="ru-RU" b="1" dirty="0" smtClean="0">
                <a:latin typeface="Times New Roman" panose="02020603050405020304" pitchFamily="18" charset="0"/>
                <a:ea typeface="Cambria Math" panose="02040503050406030204" pitchFamily="18" charset="0"/>
                <a:cs typeface="Times New Roman" panose="02020603050405020304" pitchFamily="18" charset="0"/>
              </a:rPr>
              <a:t>и </a:t>
            </a:r>
            <a:r>
              <a:rPr lang="ru-RU" b="1" dirty="0" smtClean="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способов оценки </a:t>
            </a:r>
            <a:r>
              <a:rPr lang="ru-RU" b="1" dirty="0" smtClean="0">
                <a:latin typeface="Times New Roman" panose="02020603050405020304" pitchFamily="18" charset="0"/>
                <a:ea typeface="Cambria Math" panose="02040503050406030204" pitchFamily="18" charset="0"/>
                <a:cs typeface="Times New Roman" panose="02020603050405020304" pitchFamily="18" charset="0"/>
              </a:rPr>
              <a:t>(например, текущая (тематическая), устно (письменно), практика);</a:t>
            </a:r>
          </a:p>
          <a:p>
            <a:pPr>
              <a:buFontTx/>
              <a:buChar char="-"/>
            </a:pPr>
            <a:r>
              <a:rPr lang="ru-RU" b="1" dirty="0" smtClean="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требования к выставлению отметок за промежуточную аттестацию;</a:t>
            </a:r>
          </a:p>
          <a:p>
            <a:pPr>
              <a:buFontTx/>
              <a:buChar char="-"/>
            </a:pPr>
            <a:r>
              <a:rPr lang="ru-RU" b="1" dirty="0" smtClean="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график контрольных мероприятий….»  </a:t>
            </a:r>
            <a:endParaRPr lang="ru-RU" b="1" dirty="0">
              <a:solidFill>
                <a:srgbClr val="FF0000"/>
              </a:solidFill>
              <a:latin typeface="Times New Roman" panose="02020603050405020304" pitchFamily="18" charset="0"/>
              <a:ea typeface="Cambria Math"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16196620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9784" y="1274164"/>
            <a:ext cx="11374536" cy="4902799"/>
          </a:xfrm>
        </p:spPr>
        <p:txBody>
          <a:bodyPr>
            <a:normAutofit fontScale="92500" lnSpcReduction="20000"/>
          </a:bodyPr>
          <a:lstStyle/>
          <a:p>
            <a:pPr marL="0" indent="0">
              <a:buNone/>
            </a:pPr>
            <a:r>
              <a:rPr lang="ru-RU" dirty="0" smtClean="0">
                <a:latin typeface="Cambria Math" panose="02040503050406030204" pitchFamily="18" charset="0"/>
                <a:ea typeface="Cambria Math" panose="02040503050406030204" pitchFamily="18" charset="0"/>
              </a:rPr>
              <a:t>1</a:t>
            </a:r>
            <a:r>
              <a:rPr lang="ru-RU" dirty="0" smtClean="0">
                <a:latin typeface="Times New Roman" panose="02020603050405020304" pitchFamily="18" charset="0"/>
                <a:ea typeface="Cambria Math" panose="02040503050406030204" pitchFamily="18" charset="0"/>
                <a:cs typeface="Times New Roman" panose="02020603050405020304" pitchFamily="18" charset="0"/>
              </a:rPr>
              <a:t>) Ошибки </a:t>
            </a:r>
            <a:r>
              <a:rPr lang="ru-RU" dirty="0">
                <a:latin typeface="Times New Roman" panose="02020603050405020304" pitchFamily="18" charset="0"/>
                <a:ea typeface="Cambria Math" panose="02040503050406030204" pitchFamily="18" charset="0"/>
                <a:cs typeface="Times New Roman" panose="02020603050405020304" pitchFamily="18" charset="0"/>
              </a:rPr>
              <a:t>в определении содержания и вида процедур: тематический контроль, промежуточная и </a:t>
            </a:r>
            <a:r>
              <a:rPr lang="ru-RU" dirty="0" smtClean="0">
                <a:latin typeface="Times New Roman" panose="02020603050405020304" pitchFamily="18" charset="0"/>
                <a:ea typeface="Cambria Math" panose="02040503050406030204" pitchFamily="18" charset="0"/>
                <a:cs typeface="Times New Roman" panose="02020603050405020304" pitchFamily="18" charset="0"/>
              </a:rPr>
              <a:t>ит</a:t>
            </a:r>
            <a:r>
              <a:rPr lang="ru-RU" dirty="0">
                <a:latin typeface="Times New Roman" panose="02020603050405020304" pitchFamily="18" charset="0"/>
                <a:ea typeface="Cambria Math" panose="02040503050406030204" pitchFamily="18" charset="0"/>
                <a:cs typeface="Times New Roman" panose="02020603050405020304" pitchFamily="18" charset="0"/>
              </a:rPr>
              <a:t>о</a:t>
            </a:r>
            <a:r>
              <a:rPr lang="ru-RU" dirty="0" smtClean="0">
                <a:latin typeface="Times New Roman" panose="02020603050405020304" pitchFamily="18" charset="0"/>
                <a:ea typeface="Cambria Math" panose="02040503050406030204" pitchFamily="18" charset="0"/>
                <a:cs typeface="Times New Roman" panose="02020603050405020304" pitchFamily="18" charset="0"/>
              </a:rPr>
              <a:t>говая </a:t>
            </a:r>
            <a:r>
              <a:rPr lang="ru-RU" dirty="0">
                <a:latin typeface="Times New Roman" panose="02020603050405020304" pitchFamily="18" charset="0"/>
                <a:ea typeface="Cambria Math" panose="02040503050406030204" pitchFamily="18" charset="0"/>
                <a:cs typeface="Times New Roman" panose="02020603050405020304" pitchFamily="18" charset="0"/>
              </a:rPr>
              <a:t>аттестация</a:t>
            </a:r>
            <a:r>
              <a:rPr lang="ru-RU" dirty="0" smtClean="0">
                <a:latin typeface="Times New Roman" panose="02020603050405020304" pitchFamily="18" charset="0"/>
                <a:ea typeface="Cambria Math" panose="02040503050406030204" pitchFamily="18" charset="0"/>
                <a:cs typeface="Times New Roman" panose="02020603050405020304" pitchFamily="18" charset="0"/>
              </a:rPr>
              <a:t>. </a:t>
            </a:r>
            <a:r>
              <a:rPr lang="ru-RU" dirty="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Очень часто итоговой называют годовые контрольные работы, а промежуточной - выставление четвертных </a:t>
            </a:r>
            <a:r>
              <a:rPr lang="ru-RU" dirty="0" smtClean="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отметок.</a:t>
            </a:r>
          </a:p>
          <a:p>
            <a:pPr marL="0" indent="0">
              <a:buNone/>
            </a:pPr>
            <a:r>
              <a:rPr lang="ru-RU" dirty="0" smtClean="0">
                <a:latin typeface="Times New Roman" panose="02020603050405020304" pitchFamily="18" charset="0"/>
                <a:ea typeface="Cambria Math" panose="02040503050406030204" pitchFamily="18" charset="0"/>
                <a:cs typeface="Times New Roman" panose="02020603050405020304" pitchFamily="18" charset="0"/>
              </a:rPr>
              <a:t>2) Отсутствие регламентов тематического поурочного оценивания (форма, порядок и периодичность проведения). </a:t>
            </a:r>
            <a:r>
              <a:rPr lang="ru-RU" dirty="0" smtClean="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Используется </a:t>
            </a:r>
            <a:r>
              <a:rPr lang="ru-RU" dirty="0" err="1" smtClean="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накопляемость</a:t>
            </a:r>
            <a:r>
              <a:rPr lang="ru-RU" dirty="0" smtClean="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 оценок.</a:t>
            </a:r>
          </a:p>
          <a:p>
            <a:pPr marL="0" indent="0">
              <a:buNone/>
            </a:pPr>
            <a:r>
              <a:rPr lang="ru-RU" dirty="0" smtClean="0">
                <a:latin typeface="Times New Roman" panose="02020603050405020304" pitchFamily="18" charset="0"/>
                <a:ea typeface="Cambria Math" panose="02040503050406030204" pitchFamily="18" charset="0"/>
                <a:cs typeface="Times New Roman" panose="02020603050405020304" pitchFamily="18" charset="0"/>
              </a:rPr>
              <a:t>3) Отсутствие </a:t>
            </a:r>
            <a:r>
              <a:rPr lang="ru-RU" dirty="0" err="1" smtClean="0">
                <a:latin typeface="Times New Roman" panose="02020603050405020304" pitchFamily="18" charset="0"/>
                <a:ea typeface="Cambria Math" panose="02040503050406030204" pitchFamily="18" charset="0"/>
                <a:cs typeface="Times New Roman" panose="02020603050405020304" pitchFamily="18" charset="0"/>
              </a:rPr>
              <a:t>критериального</a:t>
            </a:r>
            <a:r>
              <a:rPr lang="ru-RU" dirty="0" smtClean="0">
                <a:latin typeface="Times New Roman" panose="02020603050405020304" pitchFamily="18" charset="0"/>
                <a:ea typeface="Cambria Math" panose="02040503050406030204" pitchFamily="18" charset="0"/>
                <a:cs typeface="Times New Roman" panose="02020603050405020304" pitchFamily="18" charset="0"/>
              </a:rPr>
              <a:t> подхода. </a:t>
            </a:r>
            <a:r>
              <a:rPr lang="ru-RU" dirty="0" smtClean="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  Выставление  оценок происходит </a:t>
            </a:r>
            <a:r>
              <a:rPr lang="ru-RU" dirty="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на основе количества допущенных ошибок или их отсутствия. </a:t>
            </a:r>
            <a:r>
              <a:rPr lang="ru-RU" dirty="0" smtClean="0">
                <a:latin typeface="Times New Roman" panose="02020603050405020304" pitchFamily="18" charset="0"/>
                <a:ea typeface="Cambria Math" panose="02040503050406030204" pitchFamily="18" charset="0"/>
                <a:cs typeface="Times New Roman" panose="02020603050405020304" pitchFamily="18" charset="0"/>
              </a:rPr>
              <a:t>Критерии оценивания </a:t>
            </a:r>
            <a:r>
              <a:rPr lang="ru-RU" dirty="0">
                <a:latin typeface="Times New Roman" panose="02020603050405020304" pitchFamily="18" charset="0"/>
                <a:ea typeface="Cambria Math" panose="02040503050406030204" pitchFamily="18" charset="0"/>
                <a:cs typeface="Times New Roman" panose="02020603050405020304" pitchFamily="18" charset="0"/>
              </a:rPr>
              <a:t>- </a:t>
            </a:r>
            <a:r>
              <a:rPr lang="ru-RU" dirty="0" smtClean="0">
                <a:latin typeface="Times New Roman" panose="02020603050405020304" pitchFamily="18" charset="0"/>
                <a:ea typeface="Cambria Math" panose="02040503050406030204" pitchFamily="18" charset="0"/>
                <a:cs typeface="Times New Roman" panose="02020603050405020304" pitchFamily="18" charset="0"/>
              </a:rPr>
              <a:t> это те</a:t>
            </a:r>
            <a:r>
              <a:rPr lang="ru-RU" dirty="0">
                <a:latin typeface="Times New Roman" panose="02020603050405020304" pitchFamily="18" charset="0"/>
                <a:ea typeface="Cambria Math" panose="02040503050406030204" pitchFamily="18" charset="0"/>
                <a:cs typeface="Times New Roman" panose="02020603050405020304" pitchFamily="18" charset="0"/>
              </a:rPr>
              <a:t>, по которым можно увидеть достижение </a:t>
            </a:r>
            <a:r>
              <a:rPr lang="ru-RU" dirty="0" smtClean="0">
                <a:latin typeface="Times New Roman" panose="02020603050405020304" pitchFamily="18" charset="0"/>
                <a:ea typeface="Cambria Math" panose="02040503050406030204" pitchFamily="18" charset="0"/>
                <a:cs typeface="Times New Roman" panose="02020603050405020304" pitchFamily="18" charset="0"/>
              </a:rPr>
              <a:t>планируемых (предметных) </a:t>
            </a:r>
            <a:r>
              <a:rPr lang="ru-RU" dirty="0">
                <a:latin typeface="Times New Roman" panose="02020603050405020304" pitchFamily="18" charset="0"/>
                <a:ea typeface="Cambria Math" panose="02040503050406030204" pitchFamily="18" charset="0"/>
                <a:cs typeface="Times New Roman" panose="02020603050405020304" pitchFamily="18" charset="0"/>
              </a:rPr>
              <a:t>результатов из </a:t>
            </a:r>
            <a:r>
              <a:rPr lang="ru-RU" dirty="0" smtClean="0">
                <a:latin typeface="Times New Roman" panose="02020603050405020304" pitchFamily="18" charset="0"/>
                <a:ea typeface="Cambria Math" panose="02040503050406030204" pitchFamily="18" charset="0"/>
                <a:cs typeface="Times New Roman" panose="02020603050405020304" pitchFamily="18" charset="0"/>
              </a:rPr>
              <a:t>ФРП.</a:t>
            </a:r>
          </a:p>
          <a:p>
            <a:pPr marL="0" indent="0">
              <a:buNone/>
            </a:pPr>
            <a:r>
              <a:rPr lang="ru-RU" dirty="0" smtClean="0">
                <a:latin typeface="Times New Roman" panose="02020603050405020304" pitchFamily="18" charset="0"/>
                <a:ea typeface="Cambria Math" panose="02040503050406030204" pitchFamily="18" charset="0"/>
                <a:cs typeface="Times New Roman" panose="02020603050405020304" pitchFamily="18" charset="0"/>
              </a:rPr>
              <a:t>4) </a:t>
            </a:r>
            <a:r>
              <a:rPr lang="ru-RU" dirty="0" smtClean="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В ЛНА образовательных организаций не прописаны подходы к выставлению годовых отметок.  </a:t>
            </a:r>
            <a:r>
              <a:rPr lang="ru-RU" dirty="0" smtClean="0">
                <a:latin typeface="Times New Roman" panose="02020603050405020304" pitchFamily="18" charset="0"/>
                <a:ea typeface="Cambria Math" panose="02040503050406030204" pitchFamily="18" charset="0"/>
                <a:cs typeface="Times New Roman" panose="02020603050405020304" pitchFamily="18" charset="0"/>
              </a:rPr>
              <a:t>Годовая оценка – это выражение результата промежуточной аттестации.</a:t>
            </a:r>
          </a:p>
          <a:p>
            <a:pPr marL="0" indent="0">
              <a:buNone/>
            </a:pPr>
            <a:r>
              <a:rPr lang="ru-RU" dirty="0" smtClean="0">
                <a:latin typeface="Times New Roman" panose="02020603050405020304" pitchFamily="18" charset="0"/>
                <a:ea typeface="Cambria Math" panose="02040503050406030204" pitchFamily="18" charset="0"/>
                <a:cs typeface="Times New Roman" panose="02020603050405020304" pitchFamily="18" charset="0"/>
              </a:rPr>
              <a:t>5) Использование (без адаптации к условиям ОО) подраздела – «Система оценки» в свою ООП.</a:t>
            </a:r>
            <a:endParaRPr lang="ru-RU" dirty="0">
              <a:latin typeface="Times New Roman" panose="02020603050405020304" pitchFamily="18" charset="0"/>
              <a:ea typeface="Cambria Math" panose="02040503050406030204" pitchFamily="18" charset="0"/>
              <a:cs typeface="Times New Roman" panose="02020603050405020304" pitchFamily="18" charset="0"/>
            </a:endParaRPr>
          </a:p>
        </p:txBody>
      </p:sp>
      <p:sp>
        <p:nvSpPr>
          <p:cNvPr id="4" name="Заголовок 1"/>
          <p:cNvSpPr>
            <a:spLocks noGrp="1"/>
          </p:cNvSpPr>
          <p:nvPr>
            <p:ph type="title"/>
          </p:nvPr>
        </p:nvSpPr>
        <p:spPr>
          <a:xfrm>
            <a:off x="838200" y="149902"/>
            <a:ext cx="10515600" cy="959370"/>
          </a:xfrm>
        </p:spPr>
        <p:txBody>
          <a:bodyPr>
            <a:noAutofit/>
          </a:bodyPr>
          <a:lstStyle/>
          <a:p>
            <a:pPr algn="ctr"/>
            <a:r>
              <a:rPr lang="ru-RU" sz="3600" b="1" dirty="0" smtClean="0">
                <a:solidFill>
                  <a:srgbClr val="7030A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Типичные ошибки ОО в части оценочной деятельности</a:t>
            </a:r>
            <a:endParaRPr lang="ru-RU" sz="3600" b="1" dirty="0">
              <a:solidFill>
                <a:srgbClr val="7030A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519561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109272"/>
            <a:ext cx="10824148" cy="5067691"/>
          </a:xfrm>
        </p:spPr>
        <p:txBody>
          <a:bodyPr>
            <a:noAutofit/>
          </a:bodyPr>
          <a:lstStyle/>
          <a:p>
            <a:r>
              <a:rPr lang="ru-RU" sz="2600" dirty="0" smtClean="0">
                <a:latin typeface="Times New Roman" panose="02020603050405020304" pitchFamily="18" charset="0"/>
                <a:ea typeface="Cambria Math" panose="02040503050406030204" pitchFamily="18" charset="0"/>
                <a:cs typeface="Times New Roman" panose="02020603050405020304" pitchFamily="18" charset="0"/>
              </a:rPr>
              <a:t>Согласно п</a:t>
            </a:r>
            <a:r>
              <a:rPr lang="ru-RU" sz="2600" dirty="0">
                <a:latin typeface="Times New Roman" panose="02020603050405020304" pitchFamily="18" charset="0"/>
                <a:ea typeface="Cambria Math" panose="02040503050406030204" pitchFamily="18" charset="0"/>
                <a:cs typeface="Times New Roman" panose="02020603050405020304" pitchFamily="18" charset="0"/>
              </a:rPr>
              <a:t>. </a:t>
            </a:r>
            <a:r>
              <a:rPr lang="ru-RU" sz="2600" dirty="0" smtClean="0">
                <a:latin typeface="Times New Roman" panose="02020603050405020304" pitchFamily="18" charset="0"/>
                <a:ea typeface="Cambria Math" panose="02040503050406030204" pitchFamily="18" charset="0"/>
                <a:cs typeface="Times New Roman" panose="02020603050405020304" pitchFamily="18" charset="0"/>
              </a:rPr>
              <a:t>18.25 </a:t>
            </a:r>
            <a:r>
              <a:rPr lang="ru-RU" sz="2600" dirty="0">
                <a:latin typeface="Times New Roman" panose="02020603050405020304" pitchFamily="18" charset="0"/>
                <a:ea typeface="Cambria Math" panose="02040503050406030204" pitchFamily="18" charset="0"/>
                <a:cs typeface="Times New Roman" panose="02020603050405020304" pitchFamily="18" charset="0"/>
              </a:rPr>
              <a:t>ФОП ООО и СОО, п. </a:t>
            </a:r>
            <a:r>
              <a:rPr lang="ru-RU" sz="2600" dirty="0" smtClean="0">
                <a:latin typeface="Times New Roman" panose="02020603050405020304" pitchFamily="18" charset="0"/>
                <a:ea typeface="Cambria Math" panose="02040503050406030204" pitchFamily="18" charset="0"/>
                <a:cs typeface="Times New Roman" panose="02020603050405020304" pitchFamily="18" charset="0"/>
              </a:rPr>
              <a:t>19.35 ФОП </a:t>
            </a:r>
            <a:r>
              <a:rPr lang="ru-RU" sz="2600" dirty="0">
                <a:latin typeface="Times New Roman" panose="02020603050405020304" pitchFamily="18" charset="0"/>
                <a:ea typeface="Cambria Math" panose="02040503050406030204" pitchFamily="18" charset="0"/>
                <a:cs typeface="Times New Roman" panose="02020603050405020304" pitchFamily="18" charset="0"/>
              </a:rPr>
              <a:t>НОО :</a:t>
            </a:r>
            <a:br>
              <a:rPr lang="ru-RU" sz="2600" dirty="0">
                <a:latin typeface="Times New Roman" panose="02020603050405020304" pitchFamily="18" charset="0"/>
                <a:ea typeface="Cambria Math" panose="02040503050406030204" pitchFamily="18" charset="0"/>
                <a:cs typeface="Times New Roman" panose="02020603050405020304" pitchFamily="18" charset="0"/>
              </a:rPr>
            </a:br>
            <a:r>
              <a:rPr lang="ru-RU" sz="2600" dirty="0">
                <a:latin typeface="Times New Roman" panose="02020603050405020304" pitchFamily="18" charset="0"/>
                <a:ea typeface="Cambria Math" panose="02040503050406030204" pitchFamily="18" charset="0"/>
                <a:cs typeface="Times New Roman" panose="02020603050405020304" pitchFamily="18" charset="0"/>
              </a:rPr>
              <a:t>- </a:t>
            </a:r>
            <a:r>
              <a:rPr lang="ru-RU" sz="2600" dirty="0" smtClean="0">
                <a:latin typeface="Times New Roman" panose="02020603050405020304" pitchFamily="18" charset="0"/>
                <a:ea typeface="Cambria Math" panose="02040503050406030204" pitchFamily="18" charset="0"/>
                <a:cs typeface="Times New Roman" panose="02020603050405020304" pitchFamily="18" charset="0"/>
              </a:rPr>
              <a:t>планируемые результаты разбиваем </a:t>
            </a:r>
            <a:r>
              <a:rPr lang="ru-RU" sz="2600" dirty="0">
                <a:latin typeface="Times New Roman" panose="02020603050405020304" pitchFamily="18" charset="0"/>
                <a:ea typeface="Cambria Math" panose="02040503050406030204" pitchFamily="18" charset="0"/>
                <a:cs typeface="Times New Roman" panose="02020603050405020304" pitchFamily="18" charset="0"/>
              </a:rPr>
              <a:t>на </a:t>
            </a:r>
            <a:r>
              <a:rPr lang="ru-RU" sz="2600" dirty="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«этапы формирования» </a:t>
            </a:r>
            <a:r>
              <a:rPr lang="ru-RU" sz="2600" dirty="0" smtClean="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  </a:t>
            </a:r>
            <a:r>
              <a:rPr lang="ru-RU" sz="2600" dirty="0">
                <a:latin typeface="Times New Roman" panose="02020603050405020304" pitchFamily="18" charset="0"/>
                <a:ea typeface="Cambria Math" panose="02040503050406030204" pitchFamily="18" charset="0"/>
                <a:cs typeface="Times New Roman" panose="02020603050405020304" pitchFamily="18" charset="0"/>
              </a:rPr>
              <a:t>через тематическое </a:t>
            </a:r>
            <a:r>
              <a:rPr lang="ru-RU" sz="2600" dirty="0" smtClean="0">
                <a:latin typeface="Times New Roman" panose="02020603050405020304" pitchFamily="18" charset="0"/>
                <a:ea typeface="Cambria Math" panose="02040503050406030204" pitchFamily="18" charset="0"/>
                <a:cs typeface="Times New Roman" panose="02020603050405020304" pitchFamily="18" charset="0"/>
              </a:rPr>
              <a:t>планирование</a:t>
            </a:r>
            <a:r>
              <a:rPr lang="ru-RU" sz="2600" dirty="0">
                <a:latin typeface="Times New Roman" panose="02020603050405020304" pitchFamily="18" charset="0"/>
                <a:ea typeface="Cambria Math" panose="02040503050406030204" pitchFamily="18" charset="0"/>
                <a:cs typeface="Times New Roman" panose="02020603050405020304" pitchFamily="18" charset="0"/>
              </a:rPr>
              <a:t> </a:t>
            </a:r>
            <a:r>
              <a:rPr lang="ru-RU" sz="2600" dirty="0" smtClean="0">
                <a:latin typeface="Times New Roman" panose="02020603050405020304" pitchFamily="18" charset="0"/>
                <a:ea typeface="Cambria Math" panose="02040503050406030204" pitchFamily="18" charset="0"/>
                <a:cs typeface="Times New Roman" panose="02020603050405020304" pitchFamily="18" charset="0"/>
              </a:rPr>
              <a:t> </a:t>
            </a:r>
            <a:r>
              <a:rPr lang="ru-RU" sz="2600" dirty="0">
                <a:latin typeface="Times New Roman" panose="02020603050405020304" pitchFamily="18" charset="0"/>
                <a:ea typeface="Cambria Math" panose="02040503050406030204" pitchFamily="18" charset="0"/>
                <a:cs typeface="Times New Roman" panose="02020603050405020304" pitchFamily="18" charset="0"/>
              </a:rPr>
              <a:t>по каждой теме, а не только в конце </a:t>
            </a:r>
            <a:r>
              <a:rPr lang="ru-RU" sz="2600" dirty="0" smtClean="0">
                <a:latin typeface="Times New Roman" panose="02020603050405020304" pitchFamily="18" charset="0"/>
                <a:ea typeface="Cambria Math" panose="02040503050406030204" pitchFamily="18" charset="0"/>
                <a:cs typeface="Times New Roman" panose="02020603050405020304" pitchFamily="18" charset="0"/>
              </a:rPr>
              <a:t>года;</a:t>
            </a:r>
            <a:r>
              <a:rPr lang="ru-RU" sz="2600" dirty="0">
                <a:latin typeface="Times New Roman" panose="02020603050405020304" pitchFamily="18" charset="0"/>
                <a:ea typeface="Cambria Math" panose="02040503050406030204" pitchFamily="18" charset="0"/>
                <a:cs typeface="Times New Roman" panose="02020603050405020304" pitchFamily="18" charset="0"/>
              </a:rPr>
              <a:t/>
            </a:r>
            <a:br>
              <a:rPr lang="ru-RU" sz="2600" dirty="0">
                <a:latin typeface="Times New Roman" panose="02020603050405020304" pitchFamily="18" charset="0"/>
                <a:ea typeface="Cambria Math" panose="02040503050406030204" pitchFamily="18" charset="0"/>
                <a:cs typeface="Times New Roman" panose="02020603050405020304" pitchFamily="18" charset="0"/>
              </a:rPr>
            </a:br>
            <a:r>
              <a:rPr lang="ru-RU" sz="2600" dirty="0">
                <a:latin typeface="Times New Roman" panose="02020603050405020304" pitchFamily="18" charset="0"/>
                <a:ea typeface="Cambria Math" panose="02040503050406030204" pitchFamily="18" charset="0"/>
                <a:cs typeface="Times New Roman" panose="02020603050405020304" pitchFamily="18" charset="0"/>
              </a:rPr>
              <a:t>- </a:t>
            </a:r>
            <a:r>
              <a:rPr lang="ru-RU" sz="2600" dirty="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«способы оценки» </a:t>
            </a:r>
            <a:r>
              <a:rPr lang="ru-RU" sz="2600" dirty="0">
                <a:latin typeface="Times New Roman" panose="02020603050405020304" pitchFamily="18" charset="0"/>
                <a:ea typeface="Cambria Math" panose="02040503050406030204" pitchFamily="18" charset="0"/>
                <a:cs typeface="Times New Roman" panose="02020603050405020304" pitchFamily="18" charset="0"/>
              </a:rPr>
              <a:t>- </a:t>
            </a:r>
            <a:r>
              <a:rPr lang="ru-RU" sz="2600" dirty="0" smtClean="0">
                <a:latin typeface="Times New Roman" panose="02020603050405020304" pitchFamily="18" charset="0"/>
                <a:ea typeface="Cambria Math" panose="02040503050406030204" pitchFamily="18" charset="0"/>
                <a:cs typeface="Times New Roman" panose="02020603050405020304" pitchFamily="18" charset="0"/>
              </a:rPr>
              <a:t>добавляем дополнительным </a:t>
            </a:r>
            <a:r>
              <a:rPr lang="ru-RU" sz="2600" dirty="0">
                <a:latin typeface="Times New Roman" panose="02020603050405020304" pitchFamily="18" charset="0"/>
                <a:ea typeface="Cambria Math" panose="02040503050406030204" pitchFamily="18" charset="0"/>
                <a:cs typeface="Times New Roman" panose="02020603050405020304" pitchFamily="18" charset="0"/>
              </a:rPr>
              <a:t>столбцом в тематическом планировании «Форма текущего (тематического) </a:t>
            </a:r>
            <a:r>
              <a:rPr lang="ru-RU" sz="2600" dirty="0" smtClean="0">
                <a:latin typeface="Times New Roman" panose="02020603050405020304" pitchFamily="18" charset="0"/>
                <a:ea typeface="Cambria Math" panose="02040503050406030204" pitchFamily="18" charset="0"/>
                <a:cs typeface="Times New Roman" panose="02020603050405020304" pitchFamily="18" charset="0"/>
              </a:rPr>
              <a:t>контроля», </a:t>
            </a:r>
            <a:r>
              <a:rPr lang="ru-RU" sz="2600" dirty="0">
                <a:latin typeface="Times New Roman" panose="02020603050405020304" pitchFamily="18" charset="0"/>
                <a:ea typeface="Cambria Math" panose="02040503050406030204" pitchFamily="18" charset="0"/>
                <a:cs typeface="Times New Roman" panose="02020603050405020304" pitchFamily="18" charset="0"/>
              </a:rPr>
              <a:t>где фиксируется: диктант, тест, экспертиза на проект и др.; демоверсии оценочных средств под заявленную форму можно и в содержательном разделе оставить, внутри РП, потом просто дать на них внутреннюю ссылку;</a:t>
            </a:r>
            <a:br>
              <a:rPr lang="ru-RU" sz="2600" dirty="0">
                <a:latin typeface="Times New Roman" panose="02020603050405020304" pitchFamily="18" charset="0"/>
                <a:ea typeface="Cambria Math" panose="02040503050406030204" pitchFamily="18" charset="0"/>
                <a:cs typeface="Times New Roman" panose="02020603050405020304" pitchFamily="18" charset="0"/>
              </a:rPr>
            </a:br>
            <a:r>
              <a:rPr lang="ru-RU" sz="2600" dirty="0">
                <a:latin typeface="Times New Roman" panose="02020603050405020304" pitchFamily="18" charset="0"/>
                <a:ea typeface="Cambria Math" panose="02040503050406030204" pitchFamily="18" charset="0"/>
                <a:cs typeface="Times New Roman" panose="02020603050405020304" pitchFamily="18" charset="0"/>
              </a:rPr>
              <a:t>- </a:t>
            </a:r>
            <a:r>
              <a:rPr lang="ru-RU" sz="2600" dirty="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«выставление отметок за промежуточную аттестацию» </a:t>
            </a:r>
            <a:r>
              <a:rPr lang="ru-RU" sz="2600" dirty="0">
                <a:latin typeface="Times New Roman" panose="02020603050405020304" pitchFamily="18" charset="0"/>
                <a:ea typeface="Cambria Math" panose="02040503050406030204" pitchFamily="18" charset="0"/>
                <a:cs typeface="Times New Roman" panose="02020603050405020304" pitchFamily="18" charset="0"/>
              </a:rPr>
              <a:t>- берем из локального акта - положения о текущем контроле и промежуточной </a:t>
            </a:r>
            <a:r>
              <a:rPr lang="ru-RU" sz="2600" dirty="0" smtClean="0">
                <a:latin typeface="Times New Roman" panose="02020603050405020304" pitchFamily="18" charset="0"/>
                <a:ea typeface="Cambria Math" panose="02040503050406030204" pitchFamily="18" charset="0"/>
                <a:cs typeface="Times New Roman" panose="02020603050405020304" pitchFamily="18" charset="0"/>
              </a:rPr>
              <a:t>аттестации;</a:t>
            </a:r>
            <a:r>
              <a:rPr lang="ru-RU" sz="2600" dirty="0">
                <a:latin typeface="Times New Roman" panose="02020603050405020304" pitchFamily="18" charset="0"/>
                <a:ea typeface="Cambria Math" panose="02040503050406030204" pitchFamily="18" charset="0"/>
                <a:cs typeface="Times New Roman" panose="02020603050405020304" pitchFamily="18" charset="0"/>
              </a:rPr>
              <a:t/>
            </a:r>
            <a:br>
              <a:rPr lang="ru-RU" sz="2600" dirty="0">
                <a:latin typeface="Times New Roman" panose="02020603050405020304" pitchFamily="18" charset="0"/>
                <a:ea typeface="Cambria Math" panose="02040503050406030204" pitchFamily="18" charset="0"/>
                <a:cs typeface="Times New Roman" panose="02020603050405020304" pitchFamily="18" charset="0"/>
              </a:rPr>
            </a:br>
            <a:endParaRPr lang="ru-RU" sz="2600" dirty="0">
              <a:latin typeface="Times New Roman" panose="02020603050405020304" pitchFamily="18" charset="0"/>
              <a:ea typeface="Cambria Math" panose="02040503050406030204" pitchFamily="18" charset="0"/>
              <a:cs typeface="Times New Roman" panose="02020603050405020304" pitchFamily="18" charset="0"/>
            </a:endParaRPr>
          </a:p>
        </p:txBody>
      </p:sp>
      <p:sp>
        <p:nvSpPr>
          <p:cNvPr id="4" name="Заголовок 1"/>
          <p:cNvSpPr>
            <a:spLocks noGrp="1"/>
          </p:cNvSpPr>
          <p:nvPr>
            <p:ph type="title"/>
          </p:nvPr>
        </p:nvSpPr>
        <p:spPr>
          <a:xfrm>
            <a:off x="838200" y="149902"/>
            <a:ext cx="10515600" cy="959370"/>
          </a:xfrm>
        </p:spPr>
        <p:txBody>
          <a:bodyPr>
            <a:noAutofit/>
          </a:bodyPr>
          <a:lstStyle/>
          <a:p>
            <a:pPr algn="ctr"/>
            <a:r>
              <a:rPr lang="ru-RU" sz="3600" b="1" dirty="0" smtClean="0">
                <a:solidFill>
                  <a:srgbClr val="7030A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Как сделать правильно</a:t>
            </a:r>
            <a:endParaRPr lang="ru-RU" sz="3600" b="1" dirty="0">
              <a:solidFill>
                <a:srgbClr val="7030A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629679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149560910"/>
              </p:ext>
            </p:extLst>
          </p:nvPr>
        </p:nvGraphicFramePr>
        <p:xfrm>
          <a:off x="164889" y="551461"/>
          <a:ext cx="11763875" cy="6229679"/>
        </p:xfrm>
        <a:graphic>
          <a:graphicData uri="http://schemas.openxmlformats.org/drawingml/2006/table">
            <a:tbl>
              <a:tblPr firstRow="1" bandRow="1">
                <a:tableStyleId>{2D5ABB26-0587-4C30-8999-92F81FD0307C}</a:tableStyleId>
              </a:tblPr>
              <a:tblGrid>
                <a:gridCol w="444540">
                  <a:extLst>
                    <a:ext uri="{9D8B030D-6E8A-4147-A177-3AD203B41FA5}">
                      <a16:colId xmlns:a16="http://schemas.microsoft.com/office/drawing/2014/main" val="1753001366"/>
                    </a:ext>
                  </a:extLst>
                </a:gridCol>
                <a:gridCol w="1539432">
                  <a:extLst>
                    <a:ext uri="{9D8B030D-6E8A-4147-A177-3AD203B41FA5}">
                      <a16:colId xmlns:a16="http://schemas.microsoft.com/office/drawing/2014/main" val="2831663358"/>
                    </a:ext>
                  </a:extLst>
                </a:gridCol>
                <a:gridCol w="1079705">
                  <a:extLst>
                    <a:ext uri="{9D8B030D-6E8A-4147-A177-3AD203B41FA5}">
                      <a16:colId xmlns:a16="http://schemas.microsoft.com/office/drawing/2014/main" val="3179182767"/>
                    </a:ext>
                  </a:extLst>
                </a:gridCol>
                <a:gridCol w="1473558">
                  <a:extLst>
                    <a:ext uri="{9D8B030D-6E8A-4147-A177-3AD203B41FA5}">
                      <a16:colId xmlns:a16="http://schemas.microsoft.com/office/drawing/2014/main" val="3302692569"/>
                    </a:ext>
                  </a:extLst>
                </a:gridCol>
                <a:gridCol w="1392071">
                  <a:extLst>
                    <a:ext uri="{9D8B030D-6E8A-4147-A177-3AD203B41FA5}">
                      <a16:colId xmlns:a16="http://schemas.microsoft.com/office/drawing/2014/main" val="503562228"/>
                    </a:ext>
                  </a:extLst>
                </a:gridCol>
                <a:gridCol w="2376474">
                  <a:extLst>
                    <a:ext uri="{9D8B030D-6E8A-4147-A177-3AD203B41FA5}">
                      <a16:colId xmlns:a16="http://schemas.microsoft.com/office/drawing/2014/main" val="2733550169"/>
                    </a:ext>
                  </a:extLst>
                </a:gridCol>
                <a:gridCol w="1928553">
                  <a:extLst>
                    <a:ext uri="{9D8B030D-6E8A-4147-A177-3AD203B41FA5}">
                      <a16:colId xmlns:a16="http://schemas.microsoft.com/office/drawing/2014/main" val="1236761090"/>
                    </a:ext>
                  </a:extLst>
                </a:gridCol>
                <a:gridCol w="1529542">
                  <a:extLst>
                    <a:ext uri="{9D8B030D-6E8A-4147-A177-3AD203B41FA5}">
                      <a16:colId xmlns:a16="http://schemas.microsoft.com/office/drawing/2014/main" val="3627843829"/>
                    </a:ext>
                  </a:extLst>
                </a:gridCol>
              </a:tblGrid>
              <a:tr h="1551892">
                <a:tc>
                  <a:txBody>
                    <a:bodyPr/>
                    <a:lstStyle/>
                    <a:p>
                      <a:r>
                        <a:rPr lang="ru-RU" b="1" dirty="0" smtClean="0">
                          <a:latin typeface="Times New Roman" panose="02020603050405020304" pitchFamily="18" charset="0"/>
                          <a:cs typeface="Times New Roman" panose="02020603050405020304" pitchFamily="18" charset="0"/>
                        </a:rPr>
                        <a:t>№</a:t>
                      </a:r>
                      <a:r>
                        <a:rPr lang="ru-RU" b="1" baseline="0" dirty="0" smtClean="0">
                          <a:latin typeface="Times New Roman" panose="02020603050405020304" pitchFamily="18" charset="0"/>
                          <a:cs typeface="Times New Roman" panose="02020603050405020304" pitchFamily="18" charset="0"/>
                        </a:rPr>
                        <a:t> п/п</a:t>
                      </a:r>
                      <a:endParaRPr lang="ru-RU" b="1"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b="1" dirty="0" smtClean="0">
                          <a:latin typeface="Times New Roman" panose="02020603050405020304" pitchFamily="18" charset="0"/>
                          <a:cs typeface="Times New Roman" panose="02020603050405020304" pitchFamily="18" charset="0"/>
                        </a:rPr>
                        <a:t>Наименование разделов и тем учебного предмета</a:t>
                      </a:r>
                      <a:endParaRPr lang="ru-RU" b="1"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b="1" dirty="0" smtClean="0">
                          <a:latin typeface="Times New Roman" panose="02020603050405020304" pitchFamily="18" charset="0"/>
                          <a:cs typeface="Times New Roman" panose="02020603050405020304" pitchFamily="18" charset="0"/>
                        </a:rPr>
                        <a:t>Количество часов</a:t>
                      </a:r>
                      <a:endParaRPr lang="ru-RU" b="1"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b="1" dirty="0" smtClean="0">
                          <a:latin typeface="Times New Roman" panose="02020603050405020304" pitchFamily="18" charset="0"/>
                          <a:cs typeface="Times New Roman" panose="02020603050405020304" pitchFamily="18" charset="0"/>
                        </a:rPr>
                        <a:t>Программное содержание</a:t>
                      </a:r>
                      <a:endParaRPr lang="ru-RU" b="1"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b="1" dirty="0" smtClean="0">
                          <a:latin typeface="Times New Roman" panose="02020603050405020304" pitchFamily="18" charset="0"/>
                          <a:cs typeface="Times New Roman" panose="02020603050405020304" pitchFamily="18" charset="0"/>
                        </a:rPr>
                        <a:t>Основные виды деятельности обучающихся</a:t>
                      </a:r>
                      <a:endParaRPr lang="ru-RU" b="1"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b="1" dirty="0" smtClean="0">
                          <a:solidFill>
                            <a:srgbClr val="FF0000"/>
                          </a:solidFill>
                          <a:latin typeface="Times New Roman" panose="02020603050405020304" pitchFamily="18" charset="0"/>
                          <a:cs typeface="Times New Roman" panose="02020603050405020304" pitchFamily="18" charset="0"/>
                        </a:rPr>
                        <a:t>Планируемые результаты</a:t>
                      </a:r>
                      <a:endParaRPr lang="ru-RU" b="1" dirty="0">
                        <a:solidFill>
                          <a:srgbClr val="FF000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ru-RU" b="1" dirty="0" smtClean="0">
                          <a:solidFill>
                            <a:srgbClr val="FF0000"/>
                          </a:solidFill>
                          <a:latin typeface="Times New Roman" panose="02020603050405020304" pitchFamily="18" charset="0"/>
                          <a:cs typeface="Times New Roman" panose="02020603050405020304" pitchFamily="18" charset="0"/>
                        </a:rPr>
                        <a:t>Форма</a:t>
                      </a:r>
                      <a:r>
                        <a:rPr lang="ru-RU" b="1" baseline="0" dirty="0" smtClean="0">
                          <a:solidFill>
                            <a:srgbClr val="FF0000"/>
                          </a:solidFill>
                          <a:latin typeface="Times New Roman" panose="02020603050405020304" pitchFamily="18" charset="0"/>
                          <a:cs typeface="Times New Roman" panose="02020603050405020304" pitchFamily="18" charset="0"/>
                        </a:rPr>
                        <a:t> текущего (тематического) контроля/</a:t>
                      </a:r>
                    </a:p>
                    <a:p>
                      <a:r>
                        <a:rPr lang="ru-RU" b="1" baseline="0" dirty="0" smtClean="0">
                          <a:solidFill>
                            <a:srgbClr val="FF0000"/>
                          </a:solidFill>
                          <a:latin typeface="Times New Roman" panose="02020603050405020304" pitchFamily="18" charset="0"/>
                          <a:cs typeface="Times New Roman" panose="02020603050405020304" pitchFamily="18" charset="0"/>
                        </a:rPr>
                        <a:t>промежуточной аттестации</a:t>
                      </a:r>
                      <a:endParaRPr lang="ru-RU" b="1" dirty="0">
                        <a:solidFill>
                          <a:srgbClr val="FF000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b="1" dirty="0" smtClean="0">
                          <a:solidFill>
                            <a:srgbClr val="FF0000"/>
                          </a:solidFill>
                          <a:latin typeface="Times New Roman" panose="02020603050405020304" pitchFamily="18" charset="0"/>
                          <a:cs typeface="Times New Roman" panose="02020603050405020304" pitchFamily="18" charset="0"/>
                        </a:rPr>
                        <a:t>дата проведения</a:t>
                      </a:r>
                    </a:p>
                    <a:p>
                      <a:endParaRPr lang="ru-RU" b="1" dirty="0">
                        <a:solidFill>
                          <a:srgbClr val="FF000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37410636"/>
                  </a:ext>
                </a:extLst>
              </a:tr>
              <a:tr h="4492319">
                <a:tc>
                  <a:txBody>
                    <a:bodyPr/>
                    <a:lstStyle/>
                    <a:p>
                      <a:r>
                        <a:rPr lang="ru-RU" dirty="0" smtClean="0">
                          <a:latin typeface="Times New Roman" panose="02020603050405020304" pitchFamily="18" charset="0"/>
                          <a:cs typeface="Times New Roman" panose="02020603050405020304" pitchFamily="18" charset="0"/>
                        </a:rPr>
                        <a:t>1</a:t>
                      </a:r>
                      <a:endParaRPr lang="ru-RU"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dirty="0" smtClean="0">
                          <a:latin typeface="Times New Roman" panose="02020603050405020304" pitchFamily="18" charset="0"/>
                          <a:cs typeface="Times New Roman" panose="02020603050405020304" pitchFamily="18" charset="0"/>
                        </a:rPr>
                        <a:t>Числа и вычисления. Рациональные числа </a:t>
                      </a:r>
                      <a:endParaRPr lang="ru-RU"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dirty="0" smtClean="0">
                          <a:latin typeface="Times New Roman" panose="02020603050405020304" pitchFamily="18" charset="0"/>
                          <a:cs typeface="Times New Roman" panose="02020603050405020304" pitchFamily="18" charset="0"/>
                        </a:rPr>
                        <a:t>25</a:t>
                      </a:r>
                      <a:endParaRPr lang="ru-RU"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dirty="0" smtClean="0">
                          <a:latin typeface="Times New Roman" panose="02020603050405020304" pitchFamily="18" charset="0"/>
                          <a:cs typeface="Times New Roman" panose="02020603050405020304" pitchFamily="18" charset="0"/>
                        </a:rPr>
                        <a:t>Понятие рационального числа. Арифметические действия с рациональными числами. Сравнение, упорядочивание рациональных чисел…..</a:t>
                      </a:r>
                      <a:endParaRPr lang="ru-RU"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dirty="0" smtClean="0">
                          <a:latin typeface="Times New Roman" panose="02020603050405020304" pitchFamily="18" charset="0"/>
                          <a:cs typeface="Times New Roman" panose="02020603050405020304" pitchFamily="18" charset="0"/>
                        </a:rPr>
                        <a:t>Систематизировать и обогащать знания об обыкновенных и десятичных дробях. …..</a:t>
                      </a:r>
                      <a:endParaRPr lang="ru-RU"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dirty="0" smtClean="0">
                          <a:latin typeface="Times New Roman" panose="02020603050405020304" pitchFamily="18" charset="0"/>
                          <a:cs typeface="Times New Roman" panose="02020603050405020304" pitchFamily="18" charset="0"/>
                        </a:rPr>
                        <a:t>Понимать и правильно употреблять термины, связанные с натуральными числами, обыкновенными и десятичными дробями.</a:t>
                      </a:r>
                    </a:p>
                    <a:p>
                      <a:r>
                        <a:rPr lang="ru-RU" dirty="0" smtClean="0">
                          <a:latin typeface="Times New Roman" panose="02020603050405020304" pitchFamily="18" charset="0"/>
                          <a:cs typeface="Times New Roman" panose="02020603050405020304" pitchFamily="18" charset="0"/>
                        </a:rPr>
                        <a:t>Решать текстовые задачи арифметическим способом и …….</a:t>
                      </a:r>
                      <a:endParaRPr lang="ru-RU"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ru-RU" dirty="0" smtClean="0">
                          <a:latin typeface="Times New Roman" panose="02020603050405020304" pitchFamily="18" charset="0"/>
                          <a:cs typeface="Times New Roman" panose="02020603050405020304" pitchFamily="18" charset="0"/>
                        </a:rPr>
                        <a:t>Контрольная работа/ тест ….</a:t>
                      </a:r>
                    </a:p>
                    <a:p>
                      <a:endParaRPr lang="ru-RU" dirty="0" smtClean="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latin typeface="Times New Roman" panose="02020603050405020304" pitchFamily="18" charset="0"/>
                          <a:cs typeface="Times New Roman" panose="02020603050405020304" pitchFamily="18" charset="0"/>
                        </a:rPr>
                        <a:t>25.09.2024</a:t>
                      </a:r>
                    </a:p>
                    <a:p>
                      <a:endParaRPr lang="ru-RU"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436080718"/>
                  </a:ext>
                </a:extLst>
              </a:tr>
            </a:tbl>
          </a:graphicData>
        </a:graphic>
      </p:graphicFrame>
      <p:sp>
        <p:nvSpPr>
          <p:cNvPr id="5" name="Заголовок 1"/>
          <p:cNvSpPr>
            <a:spLocks noGrp="1"/>
          </p:cNvSpPr>
          <p:nvPr>
            <p:ph type="title"/>
          </p:nvPr>
        </p:nvSpPr>
        <p:spPr>
          <a:xfrm>
            <a:off x="783235" y="0"/>
            <a:ext cx="10515600" cy="779489"/>
          </a:xfrm>
        </p:spPr>
        <p:txBody>
          <a:bodyPr>
            <a:noAutofit/>
          </a:bodyPr>
          <a:lstStyle/>
          <a:p>
            <a:pPr algn="ctr"/>
            <a:r>
              <a:rPr lang="ru-RU" sz="3600" b="1" dirty="0" smtClean="0">
                <a:solidFill>
                  <a:srgbClr val="7030A0"/>
                </a:solidFill>
                <a:latin typeface="Times New Roman" panose="02020603050405020304" pitchFamily="18" charset="0"/>
                <a:ea typeface="+mn-ea"/>
                <a:cs typeface="Times New Roman" panose="02020603050405020304" pitchFamily="18" charset="0"/>
              </a:rPr>
              <a:t>Пример тематического планирования</a:t>
            </a:r>
            <a:endParaRPr lang="ru-RU" sz="3600" b="1" dirty="0">
              <a:solidFill>
                <a:srgbClr val="7030A0"/>
              </a:solidFill>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1354283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69823" y="593889"/>
            <a:ext cx="11602387" cy="5821901"/>
          </a:xfrm>
        </p:spPr>
        <p:txBody>
          <a:bodyPr>
            <a:normAutofit/>
          </a:bodyPr>
          <a:lstStyle/>
          <a:p>
            <a:pPr marL="0" indent="0">
              <a:buNone/>
            </a:pPr>
            <a:r>
              <a:rPr lang="ru-RU" dirty="0"/>
              <a:t>- </a:t>
            </a:r>
            <a:r>
              <a:rPr lang="ru-RU" dirty="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«график контрольных мероприятий» </a:t>
            </a:r>
            <a:r>
              <a:rPr lang="ru-RU" dirty="0">
                <a:latin typeface="Times New Roman" panose="02020603050405020304" pitchFamily="18" charset="0"/>
                <a:ea typeface="Cambria Math" panose="02040503050406030204" pitchFamily="18" charset="0"/>
                <a:cs typeface="Times New Roman" panose="02020603050405020304" pitchFamily="18" charset="0"/>
              </a:rPr>
              <a:t>- если в разрезе отдельного учебного предмета, то просто выносим в отдельный файл даты контрольных работ из </a:t>
            </a:r>
            <a:r>
              <a:rPr lang="ru-RU" dirty="0" smtClean="0">
                <a:latin typeface="Times New Roman" panose="02020603050405020304" pitchFamily="18" charset="0"/>
                <a:ea typeface="Cambria Math" panose="02040503050406030204" pitchFamily="18" charset="0"/>
                <a:cs typeface="Times New Roman" panose="02020603050405020304" pitchFamily="18" charset="0"/>
              </a:rPr>
              <a:t>тематического планирования. </a:t>
            </a:r>
            <a:r>
              <a:rPr lang="ru-RU" dirty="0">
                <a:latin typeface="Times New Roman" panose="02020603050405020304" pitchFamily="18" charset="0"/>
                <a:ea typeface="Cambria Math" panose="02040503050406030204" pitchFamily="18" charset="0"/>
                <a:cs typeface="Times New Roman" panose="02020603050405020304" pitchFamily="18" charset="0"/>
              </a:rPr>
              <a:t>Тогда это будут сведенные в отдельный файл даты:</a:t>
            </a:r>
          </a:p>
          <a:p>
            <a:pPr marL="0" indent="0">
              <a:buNone/>
            </a:pPr>
            <a:r>
              <a:rPr lang="ru-RU" dirty="0" smtClean="0">
                <a:latin typeface="Times New Roman" panose="02020603050405020304" pitchFamily="18" charset="0"/>
                <a:ea typeface="Cambria Math" panose="02040503050406030204" pitchFamily="18" charset="0"/>
                <a:cs typeface="Times New Roman" panose="02020603050405020304" pitchFamily="18" charset="0"/>
              </a:rPr>
              <a:t>1</a:t>
            </a:r>
            <a:r>
              <a:rPr lang="ru-RU" dirty="0">
                <a:latin typeface="Times New Roman" panose="02020603050405020304" pitchFamily="18" charset="0"/>
                <a:ea typeface="Cambria Math" panose="02040503050406030204" pitchFamily="18" charset="0"/>
                <a:cs typeface="Times New Roman" panose="02020603050405020304" pitchFamily="18" charset="0"/>
              </a:rPr>
              <a:t>) </a:t>
            </a:r>
            <a:r>
              <a:rPr lang="ru-RU" dirty="0" smtClean="0">
                <a:latin typeface="Times New Roman" panose="02020603050405020304" pitchFamily="18" charset="0"/>
                <a:ea typeface="Cambria Math" panose="02040503050406030204" pitchFamily="18" charset="0"/>
                <a:cs typeface="Times New Roman" panose="02020603050405020304" pitchFamily="18" charset="0"/>
              </a:rPr>
              <a:t>проведения ВПР</a:t>
            </a:r>
            <a:r>
              <a:rPr lang="ru-RU" dirty="0">
                <a:latin typeface="Times New Roman" panose="02020603050405020304" pitchFamily="18" charset="0"/>
                <a:ea typeface="Cambria Math" panose="02040503050406030204" pitchFamily="18" charset="0"/>
                <a:cs typeface="Times New Roman" panose="02020603050405020304" pitchFamily="18" charset="0"/>
              </a:rPr>
              <a:t>, </a:t>
            </a:r>
            <a:r>
              <a:rPr lang="ru-RU" dirty="0" smtClean="0">
                <a:latin typeface="Times New Roman" panose="02020603050405020304" pitchFamily="18" charset="0"/>
                <a:ea typeface="Cambria Math" panose="02040503050406030204" pitchFamily="18" charset="0"/>
                <a:cs typeface="Times New Roman" panose="02020603050405020304" pitchFamily="18" charset="0"/>
              </a:rPr>
              <a:t>ГИА;</a:t>
            </a:r>
            <a:endParaRPr lang="ru-RU" dirty="0">
              <a:latin typeface="Times New Roman" panose="02020603050405020304" pitchFamily="18" charset="0"/>
              <a:ea typeface="Cambria Math" panose="02040503050406030204" pitchFamily="18" charset="0"/>
              <a:cs typeface="Times New Roman" panose="02020603050405020304" pitchFamily="18" charset="0"/>
            </a:endParaRPr>
          </a:p>
          <a:p>
            <a:pPr marL="0" indent="0">
              <a:buNone/>
            </a:pPr>
            <a:r>
              <a:rPr lang="ru-RU" dirty="0">
                <a:latin typeface="Times New Roman" panose="02020603050405020304" pitchFamily="18" charset="0"/>
                <a:ea typeface="Cambria Math" panose="02040503050406030204" pitchFamily="18" charset="0"/>
                <a:cs typeface="Times New Roman" panose="02020603050405020304" pitchFamily="18" charset="0"/>
              </a:rPr>
              <a:t>2) </a:t>
            </a:r>
            <a:r>
              <a:rPr lang="ru-RU" dirty="0" smtClean="0">
                <a:latin typeface="Times New Roman" panose="02020603050405020304" pitchFamily="18" charset="0"/>
                <a:ea typeface="Cambria Math" panose="02040503050406030204" pitchFamily="18" charset="0"/>
                <a:cs typeface="Times New Roman" panose="02020603050405020304" pitchFamily="18" charset="0"/>
              </a:rPr>
              <a:t>проведения текущего </a:t>
            </a:r>
            <a:r>
              <a:rPr lang="ru-RU" dirty="0">
                <a:latin typeface="Times New Roman" panose="02020603050405020304" pitchFamily="18" charset="0"/>
                <a:ea typeface="Cambria Math" panose="02040503050406030204" pitchFamily="18" charset="0"/>
                <a:cs typeface="Times New Roman" panose="02020603050405020304" pitchFamily="18" charset="0"/>
              </a:rPr>
              <a:t>тематического контроля </a:t>
            </a:r>
            <a:r>
              <a:rPr lang="ru-RU" dirty="0" smtClean="0">
                <a:latin typeface="Times New Roman" panose="02020603050405020304" pitchFamily="18" charset="0"/>
                <a:ea typeface="Cambria Math" panose="02040503050406030204" pitchFamily="18" charset="0"/>
                <a:cs typeface="Times New Roman" panose="02020603050405020304" pitchFamily="18" charset="0"/>
              </a:rPr>
              <a:t>(тематические </a:t>
            </a:r>
            <a:r>
              <a:rPr lang="ru-RU" dirty="0">
                <a:latin typeface="Times New Roman" panose="02020603050405020304" pitchFamily="18" charset="0"/>
                <a:ea typeface="Cambria Math" panose="02040503050406030204" pitchFamily="18" charset="0"/>
                <a:cs typeface="Times New Roman" panose="02020603050405020304" pitchFamily="18" charset="0"/>
              </a:rPr>
              <a:t>контрольные работы, которые показываем в РП);</a:t>
            </a:r>
          </a:p>
          <a:p>
            <a:pPr marL="0" indent="0">
              <a:buNone/>
            </a:pPr>
            <a:r>
              <a:rPr lang="ru-RU" dirty="0">
                <a:latin typeface="Times New Roman" panose="02020603050405020304" pitchFamily="18" charset="0"/>
                <a:ea typeface="Cambria Math" panose="02040503050406030204" pitchFamily="18" charset="0"/>
                <a:cs typeface="Times New Roman" panose="02020603050405020304" pitchFamily="18" charset="0"/>
              </a:rPr>
              <a:t> 3) </a:t>
            </a:r>
            <a:r>
              <a:rPr lang="ru-RU" dirty="0" smtClean="0">
                <a:latin typeface="Times New Roman" panose="02020603050405020304" pitchFamily="18" charset="0"/>
                <a:ea typeface="Cambria Math" panose="02040503050406030204" pitchFamily="18" charset="0"/>
                <a:cs typeface="Times New Roman" panose="02020603050405020304" pitchFamily="18" charset="0"/>
              </a:rPr>
              <a:t>проведения процедур </a:t>
            </a:r>
            <a:r>
              <a:rPr lang="ru-RU" dirty="0">
                <a:latin typeface="Times New Roman" panose="02020603050405020304" pitchFamily="18" charset="0"/>
                <a:ea typeface="Cambria Math" panose="02040503050406030204" pitchFamily="18" charset="0"/>
                <a:cs typeface="Times New Roman" panose="02020603050405020304" pitchFamily="18" charset="0"/>
              </a:rPr>
              <a:t>промежуточной аттестации (</a:t>
            </a:r>
            <a:r>
              <a:rPr lang="ru-RU" dirty="0" smtClean="0">
                <a:latin typeface="Times New Roman" panose="02020603050405020304" pitchFamily="18" charset="0"/>
                <a:ea typeface="Cambria Math" panose="02040503050406030204" pitchFamily="18" charset="0"/>
                <a:cs typeface="Times New Roman" panose="02020603050405020304" pitchFamily="18" charset="0"/>
              </a:rPr>
              <a:t>рекомендуется проводить </a:t>
            </a:r>
            <a:r>
              <a:rPr lang="ru-RU" dirty="0">
                <a:latin typeface="Times New Roman" panose="02020603050405020304" pitchFamily="18" charset="0"/>
                <a:ea typeface="Cambria Math" panose="02040503050406030204" pitchFamily="18" charset="0"/>
                <a:cs typeface="Times New Roman" panose="02020603050405020304" pitchFamily="18" charset="0"/>
              </a:rPr>
              <a:t>в конце учебного </a:t>
            </a:r>
            <a:r>
              <a:rPr lang="ru-RU" dirty="0" smtClean="0">
                <a:latin typeface="Times New Roman" panose="02020603050405020304" pitchFamily="18" charset="0"/>
                <a:ea typeface="Cambria Math" panose="02040503050406030204" pitchFamily="18" charset="0"/>
                <a:cs typeface="Times New Roman" panose="02020603050405020304" pitchFamily="18" charset="0"/>
              </a:rPr>
              <a:t>года).</a:t>
            </a:r>
            <a:r>
              <a:rPr lang="ru-RU" dirty="0">
                <a:latin typeface="Times New Roman" panose="02020603050405020304" pitchFamily="18" charset="0"/>
                <a:ea typeface="Cambria Math" panose="02040503050406030204" pitchFamily="18" charset="0"/>
                <a:cs typeface="Times New Roman" panose="02020603050405020304" pitchFamily="18" charset="0"/>
              </a:rPr>
              <a:t/>
            </a:r>
            <a:br>
              <a:rPr lang="ru-RU" dirty="0">
                <a:latin typeface="Times New Roman" panose="02020603050405020304" pitchFamily="18" charset="0"/>
                <a:ea typeface="Cambria Math" panose="02040503050406030204" pitchFamily="18" charset="0"/>
                <a:cs typeface="Times New Roman" panose="02020603050405020304" pitchFamily="18" charset="0"/>
              </a:rPr>
            </a:br>
            <a:r>
              <a:rPr lang="ru-RU" dirty="0">
                <a:latin typeface="Times New Roman" panose="02020603050405020304" pitchFamily="18" charset="0"/>
                <a:ea typeface="Cambria Math" panose="02040503050406030204" pitchFamily="18" charset="0"/>
                <a:cs typeface="Times New Roman" panose="02020603050405020304" pitchFamily="18" charset="0"/>
              </a:rPr>
              <a:t> Таким образом, для формирования приложения в соответствии с п. 18.25 ФОП ООО и СОО, п. </a:t>
            </a:r>
            <a:r>
              <a:rPr lang="ru-RU" dirty="0" smtClean="0">
                <a:latin typeface="Times New Roman" panose="02020603050405020304" pitchFamily="18" charset="0"/>
                <a:ea typeface="Cambria Math" panose="02040503050406030204" pitchFamily="18" charset="0"/>
                <a:cs typeface="Times New Roman" panose="02020603050405020304" pitchFamily="18" charset="0"/>
              </a:rPr>
              <a:t>19.35 </a:t>
            </a:r>
            <a:r>
              <a:rPr lang="ru-RU" dirty="0">
                <a:latin typeface="Times New Roman" panose="02020603050405020304" pitchFamily="18" charset="0"/>
                <a:ea typeface="Cambria Math" panose="02040503050406030204" pitchFamily="18" charset="0"/>
                <a:cs typeface="Times New Roman" panose="02020603050405020304" pitchFamily="18" charset="0"/>
              </a:rPr>
              <a:t>ФОП НОО </a:t>
            </a:r>
            <a:r>
              <a:rPr lang="ru-RU" dirty="0" smtClean="0">
                <a:latin typeface="Times New Roman" panose="02020603050405020304" pitchFamily="18" charset="0"/>
                <a:ea typeface="Cambria Math" panose="02040503050406030204" pitchFamily="18" charset="0"/>
                <a:cs typeface="Times New Roman" panose="02020603050405020304" pitchFamily="18" charset="0"/>
              </a:rPr>
              <a:t>достаточно </a:t>
            </a:r>
            <a:r>
              <a:rPr lang="ru-RU" dirty="0">
                <a:latin typeface="Times New Roman" panose="02020603050405020304" pitchFamily="18" charset="0"/>
                <a:ea typeface="Cambria Math" panose="02040503050406030204" pitchFamily="18" charset="0"/>
                <a:cs typeface="Times New Roman" panose="02020603050405020304" pitchFamily="18" charset="0"/>
              </a:rPr>
              <a:t>кратко прописать такой подход, дать внутреннюю ссылку на содержательный раздел </a:t>
            </a:r>
            <a:r>
              <a:rPr lang="ru-RU" dirty="0" smtClean="0">
                <a:latin typeface="Times New Roman" panose="02020603050405020304" pitchFamily="18" charset="0"/>
                <a:ea typeface="Cambria Math" panose="02040503050406030204" pitchFamily="18" charset="0"/>
                <a:cs typeface="Times New Roman" panose="02020603050405020304" pitchFamily="18" charset="0"/>
              </a:rPr>
              <a:t>  </a:t>
            </a:r>
            <a:r>
              <a:rPr lang="ru-RU" dirty="0">
                <a:latin typeface="Times New Roman" panose="02020603050405020304" pitchFamily="18" charset="0"/>
                <a:ea typeface="Cambria Math" panose="02040503050406030204" pitchFamily="18" charset="0"/>
                <a:cs typeface="Times New Roman" panose="02020603050405020304" pitchFamily="18" charset="0"/>
              </a:rPr>
              <a:t>РП и добавить график контрольных работ.</a:t>
            </a:r>
          </a:p>
          <a:p>
            <a:endParaRPr lang="ru-RU" dirty="0"/>
          </a:p>
        </p:txBody>
      </p:sp>
    </p:spTree>
    <p:extLst>
      <p:ext uri="{BB962C8B-B14F-4D97-AF65-F5344CB8AC3E}">
        <p14:creationId xmlns:p14="http://schemas.microsoft.com/office/powerpoint/2010/main" val="29414935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type="title"/>
          </p:nvPr>
        </p:nvSpPr>
        <p:spPr>
          <a:xfrm>
            <a:off x="861060" y="137160"/>
            <a:ext cx="10515600" cy="525780"/>
          </a:xfrm>
        </p:spPr>
        <p:txBody>
          <a:bodyPr>
            <a:noAutofit/>
          </a:bodyPr>
          <a:lstStyle/>
          <a:p>
            <a:pPr algn="ctr"/>
            <a:r>
              <a:rPr lang="ru-RU" sz="2400" b="1" dirty="0" smtClean="0">
                <a:solidFill>
                  <a:srgbClr val="7030A0"/>
                </a:solidFill>
                <a:effectLst>
                  <a:outerShdw blurRad="38100" dist="38100" dir="2700000" algn="tl">
                    <a:srgbClr val="000000">
                      <a:alpha val="43137"/>
                    </a:srgbClr>
                  </a:outerShdw>
                </a:effectLst>
                <a:latin typeface="Times New Roman" panose="02020603050405020304" pitchFamily="18" charset="0"/>
                <a:ea typeface="Cambria Math" panose="02040503050406030204" pitchFamily="18" charset="0"/>
                <a:cs typeface="Times New Roman" panose="02020603050405020304" pitchFamily="18" charset="0"/>
              </a:rPr>
              <a:t>Пример графика контрольных мероприятий</a:t>
            </a:r>
            <a:br>
              <a:rPr lang="ru-RU" sz="2400" b="1" dirty="0" smtClean="0">
                <a:solidFill>
                  <a:srgbClr val="7030A0"/>
                </a:solidFill>
                <a:effectLst>
                  <a:outerShdw blurRad="38100" dist="38100" dir="2700000" algn="tl">
                    <a:srgbClr val="000000">
                      <a:alpha val="43137"/>
                    </a:srgbClr>
                  </a:outerShdw>
                </a:effectLst>
                <a:latin typeface="Times New Roman" panose="02020603050405020304" pitchFamily="18" charset="0"/>
                <a:ea typeface="Cambria Math" panose="02040503050406030204" pitchFamily="18" charset="0"/>
                <a:cs typeface="Times New Roman" panose="02020603050405020304" pitchFamily="18" charset="0"/>
              </a:rPr>
            </a:br>
            <a:r>
              <a:rPr lang="ru-RU" sz="2400" b="1" dirty="0" smtClean="0">
                <a:solidFill>
                  <a:srgbClr val="7030A0"/>
                </a:solidFill>
                <a:effectLst>
                  <a:outerShdw blurRad="38100" dist="38100" dir="2700000" algn="tl">
                    <a:srgbClr val="000000">
                      <a:alpha val="43137"/>
                    </a:srgbClr>
                  </a:outerShdw>
                </a:effectLst>
                <a:latin typeface="Times New Roman" panose="02020603050405020304" pitchFamily="18" charset="0"/>
                <a:ea typeface="Cambria Math" panose="02040503050406030204" pitchFamily="18" charset="0"/>
                <a:cs typeface="Times New Roman" panose="02020603050405020304" pitchFamily="18" charset="0"/>
              </a:rPr>
              <a:t>(Математика -9 класс) </a:t>
            </a:r>
            <a:endParaRPr lang="ru-RU" sz="2400" b="1" dirty="0">
              <a:solidFill>
                <a:srgbClr val="7030A0"/>
              </a:solidFill>
              <a:effectLst>
                <a:outerShdw blurRad="38100" dist="38100" dir="2700000" algn="tl">
                  <a:srgbClr val="000000">
                    <a:alpha val="43137"/>
                  </a:srgbClr>
                </a:outerShdw>
              </a:effectLst>
              <a:latin typeface="Times New Roman" panose="02020603050405020304" pitchFamily="18" charset="0"/>
              <a:ea typeface="Cambria Math" panose="02040503050406030204" pitchFamily="18" charset="0"/>
              <a:cs typeface="Times New Roman" panose="02020603050405020304" pitchFamily="18" charset="0"/>
            </a:endParaRPr>
          </a:p>
        </p:txBody>
      </p:sp>
      <p:graphicFrame>
        <p:nvGraphicFramePr>
          <p:cNvPr id="6" name="Таблица 5"/>
          <p:cNvGraphicFramePr>
            <a:graphicFrameLocks noGrp="1"/>
          </p:cNvGraphicFramePr>
          <p:nvPr>
            <p:extLst>
              <p:ext uri="{D42A27DB-BD31-4B8C-83A1-F6EECF244321}">
                <p14:modId xmlns:p14="http://schemas.microsoft.com/office/powerpoint/2010/main" val="4093186372"/>
              </p:ext>
            </p:extLst>
          </p:nvPr>
        </p:nvGraphicFramePr>
        <p:xfrm>
          <a:off x="377188" y="806450"/>
          <a:ext cx="11384282" cy="5795434"/>
        </p:xfrm>
        <a:graphic>
          <a:graphicData uri="http://schemas.openxmlformats.org/drawingml/2006/table">
            <a:tbl>
              <a:tblPr firstRow="1" bandRow="1">
                <a:tableStyleId>{5940675A-B579-460E-94D1-54222C63F5DA}</a:tableStyleId>
              </a:tblPr>
              <a:tblGrid>
                <a:gridCol w="1447848">
                  <a:extLst>
                    <a:ext uri="{9D8B030D-6E8A-4147-A177-3AD203B41FA5}">
                      <a16:colId xmlns:a16="http://schemas.microsoft.com/office/drawing/2014/main" val="1433223712"/>
                    </a:ext>
                  </a:extLst>
                </a:gridCol>
                <a:gridCol w="1816637">
                  <a:extLst>
                    <a:ext uri="{9D8B030D-6E8A-4147-A177-3AD203B41FA5}">
                      <a16:colId xmlns:a16="http://schemas.microsoft.com/office/drawing/2014/main" val="3143801537"/>
                    </a:ext>
                  </a:extLst>
                </a:gridCol>
                <a:gridCol w="3334581">
                  <a:extLst>
                    <a:ext uri="{9D8B030D-6E8A-4147-A177-3AD203B41FA5}">
                      <a16:colId xmlns:a16="http://schemas.microsoft.com/office/drawing/2014/main" val="971990661"/>
                    </a:ext>
                  </a:extLst>
                </a:gridCol>
                <a:gridCol w="2470174">
                  <a:extLst>
                    <a:ext uri="{9D8B030D-6E8A-4147-A177-3AD203B41FA5}">
                      <a16:colId xmlns:a16="http://schemas.microsoft.com/office/drawing/2014/main" val="2494659962"/>
                    </a:ext>
                  </a:extLst>
                </a:gridCol>
                <a:gridCol w="918049">
                  <a:extLst>
                    <a:ext uri="{9D8B030D-6E8A-4147-A177-3AD203B41FA5}">
                      <a16:colId xmlns:a16="http://schemas.microsoft.com/office/drawing/2014/main" val="2097633700"/>
                    </a:ext>
                  </a:extLst>
                </a:gridCol>
                <a:gridCol w="1396993">
                  <a:extLst>
                    <a:ext uri="{9D8B030D-6E8A-4147-A177-3AD203B41FA5}">
                      <a16:colId xmlns:a16="http://schemas.microsoft.com/office/drawing/2014/main" val="3791110630"/>
                    </a:ext>
                  </a:extLst>
                </a:gridCol>
              </a:tblGrid>
              <a:tr h="370840">
                <a:tc>
                  <a:txBody>
                    <a:bodyPr/>
                    <a:lstStyle/>
                    <a:p>
                      <a:r>
                        <a:rPr lang="ru-RU" b="1" dirty="0" smtClean="0">
                          <a:latin typeface="Times New Roman" panose="02020603050405020304" pitchFamily="18" charset="0"/>
                          <a:cs typeface="Times New Roman" panose="02020603050405020304" pitchFamily="18" charset="0"/>
                        </a:rPr>
                        <a:t>Четверть </a:t>
                      </a:r>
                      <a:endParaRPr lang="ru-RU" b="1" dirty="0">
                        <a:latin typeface="Times New Roman" panose="02020603050405020304" pitchFamily="18" charset="0"/>
                        <a:cs typeface="Times New Roman" panose="02020603050405020304" pitchFamily="18" charset="0"/>
                      </a:endParaRPr>
                    </a:p>
                  </a:txBody>
                  <a:tcPr/>
                </a:tc>
                <a:tc>
                  <a:txBody>
                    <a:bodyPr/>
                    <a:lstStyle/>
                    <a:p>
                      <a:r>
                        <a:rPr lang="ru-RU" b="1" dirty="0" smtClean="0">
                          <a:latin typeface="Times New Roman" panose="02020603050405020304" pitchFamily="18" charset="0"/>
                          <a:cs typeface="Times New Roman" panose="02020603050405020304" pitchFamily="18" charset="0"/>
                        </a:rPr>
                        <a:t>Дата проведения</a:t>
                      </a:r>
                      <a:endParaRPr lang="ru-RU" b="1" dirty="0">
                        <a:latin typeface="Times New Roman" panose="02020603050405020304" pitchFamily="18" charset="0"/>
                        <a:cs typeface="Times New Roman" panose="02020603050405020304" pitchFamily="18" charset="0"/>
                      </a:endParaRPr>
                    </a:p>
                  </a:txBody>
                  <a:tcPr/>
                </a:tc>
                <a:tc>
                  <a:txBody>
                    <a:bodyPr/>
                    <a:lstStyle/>
                    <a:p>
                      <a:r>
                        <a:rPr lang="ru-RU" b="1" dirty="0" smtClean="0">
                          <a:latin typeface="Times New Roman" panose="02020603050405020304" pitchFamily="18" charset="0"/>
                          <a:cs typeface="Times New Roman" panose="02020603050405020304" pitchFamily="18" charset="0"/>
                        </a:rPr>
                        <a:t>Текущий</a:t>
                      </a:r>
                      <a:r>
                        <a:rPr lang="ru-RU" b="1" baseline="0" dirty="0" smtClean="0">
                          <a:latin typeface="Times New Roman" panose="02020603050405020304" pitchFamily="18" charset="0"/>
                          <a:cs typeface="Times New Roman" panose="02020603050405020304" pitchFamily="18" charset="0"/>
                        </a:rPr>
                        <a:t> (тематический) контроль</a:t>
                      </a:r>
                      <a:endParaRPr lang="ru-RU" b="1"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b="1" dirty="0" smtClean="0">
                          <a:latin typeface="Times New Roman" panose="02020603050405020304" pitchFamily="18" charset="0"/>
                          <a:cs typeface="Times New Roman" panose="02020603050405020304" pitchFamily="18" charset="0"/>
                        </a:rPr>
                        <a:t>Промежуточная аттестация</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b="1" dirty="0" smtClean="0">
                          <a:latin typeface="Times New Roman" panose="02020603050405020304" pitchFamily="18" charset="0"/>
                          <a:cs typeface="Times New Roman" panose="02020603050405020304" pitchFamily="18" charset="0"/>
                        </a:rPr>
                        <a:t>ВПР</a:t>
                      </a:r>
                    </a:p>
                    <a:p>
                      <a:endParaRPr lang="ru-RU" b="1" dirty="0">
                        <a:latin typeface="Times New Roman" panose="02020603050405020304" pitchFamily="18" charset="0"/>
                        <a:cs typeface="Times New Roman" panose="02020603050405020304" pitchFamily="18" charset="0"/>
                      </a:endParaRPr>
                    </a:p>
                  </a:txBody>
                  <a:tcPr/>
                </a:tc>
                <a:tc>
                  <a:txBody>
                    <a:bodyPr/>
                    <a:lstStyle/>
                    <a:p>
                      <a:r>
                        <a:rPr lang="ru-RU" b="1" dirty="0" smtClean="0">
                          <a:latin typeface="Times New Roman" panose="02020603050405020304" pitchFamily="18" charset="0"/>
                          <a:cs typeface="Times New Roman" panose="02020603050405020304" pitchFamily="18" charset="0"/>
                        </a:rPr>
                        <a:t>ГИА</a:t>
                      </a:r>
                      <a:endParaRPr lang="ru-RU" b="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269026949"/>
                  </a:ext>
                </a:extLst>
              </a:tr>
              <a:tr h="370840">
                <a:tc>
                  <a:txBody>
                    <a:bodyPr/>
                    <a:lstStyle/>
                    <a:p>
                      <a:r>
                        <a:rPr lang="ru-RU" dirty="0" smtClean="0">
                          <a:latin typeface="Times New Roman" panose="02020603050405020304" pitchFamily="18" charset="0"/>
                          <a:cs typeface="Times New Roman" panose="02020603050405020304" pitchFamily="18" charset="0"/>
                        </a:rPr>
                        <a:t>1 четверть</a:t>
                      </a:r>
                      <a:endParaRPr lang="ru-RU" dirty="0">
                        <a:latin typeface="Times New Roman" panose="02020603050405020304" pitchFamily="18" charset="0"/>
                        <a:cs typeface="Times New Roman" panose="02020603050405020304" pitchFamily="18" charset="0"/>
                      </a:endParaRPr>
                    </a:p>
                  </a:txBody>
                  <a:tcPr/>
                </a:tc>
                <a:tc>
                  <a:txBody>
                    <a:bodyPr/>
                    <a:lstStyle/>
                    <a:p>
                      <a:r>
                        <a:rPr lang="ru-RU" dirty="0" smtClean="0">
                          <a:latin typeface="Times New Roman" panose="02020603050405020304" pitchFamily="18" charset="0"/>
                          <a:cs typeface="Times New Roman" panose="02020603050405020304" pitchFamily="18" charset="0"/>
                        </a:rPr>
                        <a:t>25.09</a:t>
                      </a:r>
                      <a:endParaRPr lang="ru-RU" dirty="0">
                        <a:latin typeface="Times New Roman" panose="02020603050405020304" pitchFamily="18" charset="0"/>
                        <a:cs typeface="Times New Roman" panose="02020603050405020304" pitchFamily="18" charset="0"/>
                      </a:endParaRPr>
                    </a:p>
                  </a:txBody>
                  <a:tcPr/>
                </a:tc>
                <a:tc>
                  <a:txBody>
                    <a:bodyPr/>
                    <a:lstStyle/>
                    <a:p>
                      <a:r>
                        <a:rPr lang="ru-RU" dirty="0" smtClean="0">
                          <a:latin typeface="Times New Roman" panose="02020603050405020304" pitchFamily="18" charset="0"/>
                          <a:cs typeface="Times New Roman" panose="02020603050405020304" pitchFamily="18" charset="0"/>
                        </a:rPr>
                        <a:t>Контрольная работа по теме «Функции и их свойства»</a:t>
                      </a:r>
                      <a:endParaRPr lang="ru-RU" dirty="0">
                        <a:latin typeface="Times New Roman" panose="02020603050405020304" pitchFamily="18" charset="0"/>
                        <a:cs typeface="Times New Roman" panose="02020603050405020304" pitchFamily="18" charset="0"/>
                      </a:endParaRPr>
                    </a:p>
                  </a:txBody>
                  <a:tcPr/>
                </a:tc>
                <a:tc>
                  <a:txBody>
                    <a:bodyPr/>
                    <a:lstStyle/>
                    <a:p>
                      <a:endParaRPr lang="ru-RU" dirty="0">
                        <a:latin typeface="Times New Roman" panose="02020603050405020304" pitchFamily="18" charset="0"/>
                        <a:cs typeface="Times New Roman" panose="02020603050405020304" pitchFamily="18" charset="0"/>
                      </a:endParaRPr>
                    </a:p>
                  </a:txBody>
                  <a:tcPr/>
                </a:tc>
                <a:tc>
                  <a:txBody>
                    <a:bodyPr/>
                    <a:lstStyle/>
                    <a:p>
                      <a:endParaRPr lang="ru-RU">
                        <a:latin typeface="Times New Roman" panose="02020603050405020304" pitchFamily="18" charset="0"/>
                        <a:cs typeface="Times New Roman" panose="02020603050405020304" pitchFamily="18" charset="0"/>
                      </a:endParaRPr>
                    </a:p>
                  </a:txBody>
                  <a:tcPr/>
                </a:tc>
                <a:tc>
                  <a:txBody>
                    <a:bodyPr/>
                    <a:lstStyle/>
                    <a:p>
                      <a:endParaRPr lang="ru-RU">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00642999"/>
                  </a:ext>
                </a:extLst>
              </a:tr>
              <a:tr h="370840">
                <a:tc>
                  <a:txBody>
                    <a:bodyPr/>
                    <a:lstStyle/>
                    <a:p>
                      <a:endParaRPr lang="ru-RU">
                        <a:latin typeface="Times New Roman" panose="02020603050405020304" pitchFamily="18" charset="0"/>
                        <a:cs typeface="Times New Roman" panose="02020603050405020304" pitchFamily="18" charset="0"/>
                      </a:endParaRPr>
                    </a:p>
                  </a:txBody>
                  <a:tcPr/>
                </a:tc>
                <a:tc>
                  <a:txBody>
                    <a:bodyPr/>
                    <a:lstStyle/>
                    <a:p>
                      <a:r>
                        <a:rPr lang="ru-RU" dirty="0" smtClean="0">
                          <a:latin typeface="Times New Roman" panose="02020603050405020304" pitchFamily="18" charset="0"/>
                          <a:cs typeface="Times New Roman" panose="02020603050405020304" pitchFamily="18" charset="0"/>
                        </a:rPr>
                        <a:t>23.10</a:t>
                      </a:r>
                      <a:endParaRPr lang="ru-RU" dirty="0">
                        <a:latin typeface="Times New Roman" panose="02020603050405020304" pitchFamily="18" charset="0"/>
                        <a:cs typeface="Times New Roman" panose="02020603050405020304" pitchFamily="18" charset="0"/>
                      </a:endParaRPr>
                    </a:p>
                  </a:txBody>
                  <a:tcPr/>
                </a:tc>
                <a:tc>
                  <a:txBody>
                    <a:bodyPr/>
                    <a:lstStyle/>
                    <a:p>
                      <a:r>
                        <a:rPr lang="ru-RU" dirty="0" smtClean="0">
                          <a:latin typeface="Times New Roman" panose="02020603050405020304" pitchFamily="18" charset="0"/>
                          <a:cs typeface="Times New Roman" panose="02020603050405020304" pitchFamily="18" charset="0"/>
                        </a:rPr>
                        <a:t>Контрольная работа по теме «Функция у = х</a:t>
                      </a:r>
                      <a:r>
                        <a:rPr lang="en-US" dirty="0" smtClean="0">
                          <a:latin typeface="Times New Roman" panose="02020603050405020304" pitchFamily="18" charset="0"/>
                          <a:cs typeface="Times New Roman" panose="02020603050405020304" pitchFamily="18" charset="0"/>
                        </a:rPr>
                        <a:t>^</a:t>
                      </a:r>
                      <a:r>
                        <a:rPr lang="ru-RU" sz="1800" dirty="0" smtClean="0">
                          <a:latin typeface="Times New Roman" panose="02020603050405020304" pitchFamily="18" charset="0"/>
                          <a:cs typeface="Times New Roman" panose="02020603050405020304" pitchFamily="18" charset="0"/>
                        </a:rPr>
                        <a:t>n</a:t>
                      </a:r>
                      <a:r>
                        <a:rPr lang="ru-RU" dirty="0" smtClean="0">
                          <a:latin typeface="Times New Roman" panose="02020603050405020304" pitchFamily="18" charset="0"/>
                          <a:cs typeface="Times New Roman" panose="02020603050405020304" pitchFamily="18" charset="0"/>
                        </a:rPr>
                        <a:t> . Корень n степени»</a:t>
                      </a:r>
                      <a:endParaRPr lang="ru-RU" dirty="0">
                        <a:latin typeface="Times New Roman" panose="02020603050405020304" pitchFamily="18" charset="0"/>
                        <a:cs typeface="Times New Roman" panose="02020603050405020304" pitchFamily="18" charset="0"/>
                      </a:endParaRPr>
                    </a:p>
                  </a:txBody>
                  <a:tcPr/>
                </a:tc>
                <a:tc>
                  <a:txBody>
                    <a:bodyPr/>
                    <a:lstStyle/>
                    <a:p>
                      <a:endParaRPr lang="ru-RU" dirty="0">
                        <a:latin typeface="Times New Roman" panose="02020603050405020304" pitchFamily="18" charset="0"/>
                        <a:cs typeface="Times New Roman" panose="02020603050405020304" pitchFamily="18" charset="0"/>
                      </a:endParaRPr>
                    </a:p>
                  </a:txBody>
                  <a:tcPr/>
                </a:tc>
                <a:tc>
                  <a:txBody>
                    <a:bodyPr/>
                    <a:lstStyle/>
                    <a:p>
                      <a:endParaRPr lang="ru-RU">
                        <a:latin typeface="Times New Roman" panose="02020603050405020304" pitchFamily="18" charset="0"/>
                        <a:cs typeface="Times New Roman" panose="02020603050405020304" pitchFamily="18" charset="0"/>
                      </a:endParaRPr>
                    </a:p>
                  </a:txBody>
                  <a:tcPr/>
                </a:tc>
                <a:tc>
                  <a:txBody>
                    <a:bodyPr/>
                    <a:lstStyle/>
                    <a:p>
                      <a:endParaRPr lang="ru-RU">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157992132"/>
                  </a:ext>
                </a:extLst>
              </a:tr>
              <a:tr h="370840">
                <a:tc>
                  <a:txBody>
                    <a:bodyPr/>
                    <a:lstStyle/>
                    <a:p>
                      <a:r>
                        <a:rPr lang="ru-RU" dirty="0" smtClean="0">
                          <a:latin typeface="Times New Roman" panose="02020603050405020304" pitchFamily="18" charset="0"/>
                          <a:cs typeface="Times New Roman" panose="02020603050405020304" pitchFamily="18" charset="0"/>
                        </a:rPr>
                        <a:t>2 четверть</a:t>
                      </a:r>
                      <a:endParaRPr lang="ru-RU" dirty="0">
                        <a:latin typeface="Times New Roman" panose="02020603050405020304" pitchFamily="18" charset="0"/>
                        <a:cs typeface="Times New Roman" panose="02020603050405020304" pitchFamily="18" charset="0"/>
                      </a:endParaRPr>
                    </a:p>
                  </a:txBody>
                  <a:tcPr/>
                </a:tc>
                <a:tc>
                  <a:txBody>
                    <a:bodyPr/>
                    <a:lstStyle/>
                    <a:p>
                      <a:r>
                        <a:rPr lang="ru-RU" dirty="0" smtClean="0">
                          <a:latin typeface="Times New Roman" panose="02020603050405020304" pitchFamily="18" charset="0"/>
                          <a:cs typeface="Times New Roman" panose="02020603050405020304" pitchFamily="18" charset="0"/>
                        </a:rPr>
                        <a:t>10.11</a:t>
                      </a:r>
                      <a:endParaRPr lang="ru-RU" dirty="0">
                        <a:latin typeface="Times New Roman" panose="02020603050405020304" pitchFamily="18" charset="0"/>
                        <a:cs typeface="Times New Roman" panose="02020603050405020304" pitchFamily="18" charset="0"/>
                      </a:endParaRPr>
                    </a:p>
                  </a:txBody>
                  <a:tcPr/>
                </a:tc>
                <a:tc>
                  <a:txBody>
                    <a:bodyPr/>
                    <a:lstStyle/>
                    <a:p>
                      <a:r>
                        <a:rPr lang="ru-RU" dirty="0" smtClean="0">
                          <a:latin typeface="Times New Roman" panose="02020603050405020304" pitchFamily="18" charset="0"/>
                          <a:cs typeface="Times New Roman" panose="02020603050405020304" pitchFamily="18" charset="0"/>
                        </a:rPr>
                        <a:t>Контрольная работа по теме  «Векторы»</a:t>
                      </a:r>
                      <a:endParaRPr lang="ru-RU" dirty="0">
                        <a:latin typeface="Times New Roman" panose="02020603050405020304" pitchFamily="18" charset="0"/>
                        <a:cs typeface="Times New Roman" panose="02020603050405020304" pitchFamily="18" charset="0"/>
                      </a:endParaRPr>
                    </a:p>
                  </a:txBody>
                  <a:tcPr/>
                </a:tc>
                <a:tc>
                  <a:txBody>
                    <a:bodyPr/>
                    <a:lstStyle/>
                    <a:p>
                      <a:endParaRPr lang="ru-RU" dirty="0">
                        <a:latin typeface="Times New Roman" panose="02020603050405020304" pitchFamily="18" charset="0"/>
                        <a:cs typeface="Times New Roman" panose="02020603050405020304" pitchFamily="18" charset="0"/>
                      </a:endParaRPr>
                    </a:p>
                  </a:txBody>
                  <a:tcPr/>
                </a:tc>
                <a:tc>
                  <a:txBody>
                    <a:bodyPr/>
                    <a:lstStyle/>
                    <a:p>
                      <a:endParaRPr lang="ru-RU">
                        <a:latin typeface="Times New Roman" panose="02020603050405020304" pitchFamily="18" charset="0"/>
                        <a:cs typeface="Times New Roman" panose="02020603050405020304" pitchFamily="18" charset="0"/>
                      </a:endParaRPr>
                    </a:p>
                  </a:txBody>
                  <a:tcPr/>
                </a:tc>
                <a:tc>
                  <a:txBody>
                    <a:bodyPr/>
                    <a:lstStyle/>
                    <a:p>
                      <a:endParaRPr lang="ru-RU">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344831516"/>
                  </a:ext>
                </a:extLst>
              </a:tr>
              <a:tr h="370840">
                <a:tc>
                  <a:txBody>
                    <a:bodyPr/>
                    <a:lstStyle/>
                    <a:p>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txBody>
                  <a:tcPr/>
                </a:tc>
                <a:tc>
                  <a:txBody>
                    <a:bodyPr/>
                    <a:lstStyle/>
                    <a:p>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txBody>
                  <a:tcPr/>
                </a:tc>
                <a:tc>
                  <a:txBody>
                    <a:bodyPr/>
                    <a:lstStyle/>
                    <a:p>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txBody>
                  <a:tcPr/>
                </a:tc>
                <a:tc>
                  <a:txBody>
                    <a:bodyPr/>
                    <a:lstStyle/>
                    <a:p>
                      <a:endParaRPr lang="ru-RU" dirty="0">
                        <a:latin typeface="Times New Roman" panose="02020603050405020304" pitchFamily="18" charset="0"/>
                        <a:cs typeface="Times New Roman" panose="02020603050405020304" pitchFamily="18" charset="0"/>
                      </a:endParaRPr>
                    </a:p>
                  </a:txBody>
                  <a:tcPr/>
                </a:tc>
                <a:tc>
                  <a:txBody>
                    <a:bodyPr/>
                    <a:lstStyle/>
                    <a:p>
                      <a:endParaRPr lang="ru-RU">
                        <a:latin typeface="Times New Roman" panose="02020603050405020304" pitchFamily="18" charset="0"/>
                        <a:cs typeface="Times New Roman" panose="02020603050405020304" pitchFamily="18" charset="0"/>
                      </a:endParaRPr>
                    </a:p>
                  </a:txBody>
                  <a:tcPr/>
                </a:tc>
                <a:tc>
                  <a:txBody>
                    <a:bodyPr/>
                    <a:lstStyle/>
                    <a:p>
                      <a:endParaRPr lang="ru-RU"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702331167"/>
                  </a:ext>
                </a:extLst>
              </a:tr>
              <a:tr h="370840">
                <a:tc>
                  <a:txBody>
                    <a:bodyPr/>
                    <a:lstStyle/>
                    <a:p>
                      <a:r>
                        <a:rPr lang="ru-RU" dirty="0" smtClean="0">
                          <a:latin typeface="Times New Roman" panose="02020603050405020304" pitchFamily="18" charset="0"/>
                          <a:cs typeface="Times New Roman" panose="02020603050405020304" pitchFamily="18" charset="0"/>
                        </a:rPr>
                        <a:t>4 четверть</a:t>
                      </a:r>
                      <a:endParaRPr lang="ru-RU" dirty="0">
                        <a:latin typeface="Times New Roman" panose="02020603050405020304" pitchFamily="18" charset="0"/>
                        <a:cs typeface="Times New Roman" panose="02020603050405020304" pitchFamily="18" charset="0"/>
                      </a:endParaRPr>
                    </a:p>
                  </a:txBody>
                  <a:tcPr/>
                </a:tc>
                <a:tc>
                  <a:txBody>
                    <a:bodyPr/>
                    <a:lstStyle/>
                    <a:p>
                      <a:r>
                        <a:rPr lang="ru-RU" dirty="0" smtClean="0">
                          <a:latin typeface="Times New Roman" panose="02020603050405020304" pitchFamily="18" charset="0"/>
                          <a:cs typeface="Times New Roman" panose="02020603050405020304" pitchFamily="18" charset="0"/>
                        </a:rPr>
                        <a:t>8.04</a:t>
                      </a:r>
                      <a:endParaRPr lang="ru-RU" dirty="0">
                        <a:latin typeface="Times New Roman" panose="02020603050405020304" pitchFamily="18" charset="0"/>
                        <a:cs typeface="Times New Roman" panose="02020603050405020304" pitchFamily="18" charset="0"/>
                      </a:endParaRPr>
                    </a:p>
                  </a:txBody>
                  <a:tcPr/>
                </a:tc>
                <a:tc>
                  <a:txBody>
                    <a:bodyPr/>
                    <a:lstStyle/>
                    <a:p>
                      <a:r>
                        <a:rPr lang="ru-RU" dirty="0" smtClean="0">
                          <a:latin typeface="Times New Roman" panose="02020603050405020304" pitchFamily="18" charset="0"/>
                          <a:cs typeface="Times New Roman" panose="02020603050405020304" pitchFamily="18" charset="0"/>
                        </a:rPr>
                        <a:t>Контрольная работа по теме «Элементы комбинаторики и теории вероятностей».</a:t>
                      </a:r>
                      <a:endParaRPr lang="ru-RU" dirty="0">
                        <a:latin typeface="Times New Roman" panose="02020603050405020304" pitchFamily="18" charset="0"/>
                        <a:cs typeface="Times New Roman" panose="02020603050405020304" pitchFamily="18" charset="0"/>
                      </a:endParaRPr>
                    </a:p>
                  </a:txBody>
                  <a:tcPr/>
                </a:tc>
                <a:tc>
                  <a:txBody>
                    <a:bodyPr/>
                    <a:lstStyle/>
                    <a:p>
                      <a:endParaRPr lang="ru-RU" dirty="0">
                        <a:latin typeface="Times New Roman" panose="02020603050405020304" pitchFamily="18" charset="0"/>
                        <a:cs typeface="Times New Roman" panose="02020603050405020304" pitchFamily="18" charset="0"/>
                      </a:endParaRPr>
                    </a:p>
                  </a:txBody>
                  <a:tcPr/>
                </a:tc>
                <a:tc>
                  <a:txBody>
                    <a:bodyPr/>
                    <a:lstStyle/>
                    <a:p>
                      <a:endParaRPr lang="ru-RU" dirty="0">
                        <a:latin typeface="Times New Roman" panose="02020603050405020304" pitchFamily="18" charset="0"/>
                        <a:cs typeface="Times New Roman" panose="02020603050405020304" pitchFamily="18" charset="0"/>
                      </a:endParaRPr>
                    </a:p>
                  </a:txBody>
                  <a:tcPr/>
                </a:tc>
                <a:tc>
                  <a:txBody>
                    <a:bodyPr/>
                    <a:lstStyle/>
                    <a:p>
                      <a:endParaRPr lang="ru-RU">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79565495"/>
                  </a:ext>
                </a:extLst>
              </a:tr>
              <a:tr h="720090">
                <a:tc>
                  <a:txBody>
                    <a:bodyPr/>
                    <a:lstStyle/>
                    <a:p>
                      <a:endParaRPr lang="ru-RU">
                        <a:latin typeface="Times New Roman" panose="02020603050405020304" pitchFamily="18" charset="0"/>
                        <a:cs typeface="Times New Roman" panose="02020603050405020304" pitchFamily="18" charset="0"/>
                      </a:endParaRPr>
                    </a:p>
                  </a:txBody>
                  <a:tcPr/>
                </a:tc>
                <a:tc>
                  <a:txBody>
                    <a:bodyPr/>
                    <a:lstStyle/>
                    <a:p>
                      <a:r>
                        <a:rPr lang="ru-RU" dirty="0" smtClean="0">
                          <a:latin typeface="Times New Roman" panose="02020603050405020304" pitchFamily="18" charset="0"/>
                          <a:cs typeface="Times New Roman" panose="02020603050405020304" pitchFamily="18" charset="0"/>
                        </a:rPr>
                        <a:t>20.05</a:t>
                      </a:r>
                      <a:endParaRPr lang="ru-RU" dirty="0">
                        <a:latin typeface="Times New Roman" panose="02020603050405020304" pitchFamily="18" charset="0"/>
                        <a:cs typeface="Times New Roman" panose="02020603050405020304" pitchFamily="18" charset="0"/>
                      </a:endParaRPr>
                    </a:p>
                  </a:txBody>
                  <a:tcPr/>
                </a:tc>
                <a:tc>
                  <a:txBody>
                    <a:bodyPr/>
                    <a:lstStyle/>
                    <a:p>
                      <a:endParaRPr lang="ru-RU"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latin typeface="Times New Roman" panose="02020603050405020304" pitchFamily="18" charset="0"/>
                          <a:cs typeface="Times New Roman" panose="02020603050405020304" pitchFamily="18" charset="0"/>
                        </a:rPr>
                        <a:t>Итоговая контрольная работа по алгебре</a:t>
                      </a:r>
                    </a:p>
                    <a:p>
                      <a:endParaRPr lang="ru-RU" dirty="0">
                        <a:latin typeface="Times New Roman" panose="02020603050405020304" pitchFamily="18" charset="0"/>
                        <a:cs typeface="Times New Roman" panose="02020603050405020304" pitchFamily="18" charset="0"/>
                      </a:endParaRPr>
                    </a:p>
                  </a:txBody>
                  <a:tcPr/>
                </a:tc>
                <a:tc>
                  <a:txBody>
                    <a:bodyPr/>
                    <a:lstStyle/>
                    <a:p>
                      <a:endParaRPr lang="ru-RU" dirty="0">
                        <a:latin typeface="Times New Roman" panose="02020603050405020304" pitchFamily="18" charset="0"/>
                        <a:cs typeface="Times New Roman" panose="02020603050405020304" pitchFamily="18" charset="0"/>
                      </a:endParaRPr>
                    </a:p>
                  </a:txBody>
                  <a:tcPr/>
                </a:tc>
                <a:tc>
                  <a:txBody>
                    <a:bodyPr/>
                    <a:lstStyle/>
                    <a:p>
                      <a:endParaRPr lang="ru-RU"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419223939"/>
                  </a:ext>
                </a:extLst>
              </a:tr>
              <a:tr h="761154">
                <a:tc>
                  <a:txBody>
                    <a:bodyPr/>
                    <a:lstStyle/>
                    <a:p>
                      <a:endParaRPr lang="ru-RU">
                        <a:latin typeface="Times New Roman" panose="02020603050405020304" pitchFamily="18" charset="0"/>
                        <a:cs typeface="Times New Roman" panose="02020603050405020304" pitchFamily="18" charset="0"/>
                      </a:endParaRPr>
                    </a:p>
                  </a:txBody>
                  <a:tcPr/>
                </a:tc>
                <a:tc>
                  <a:txBody>
                    <a:bodyPr/>
                    <a:lstStyle/>
                    <a:p>
                      <a:r>
                        <a:rPr lang="ru-RU" dirty="0" smtClean="0">
                          <a:latin typeface="Times New Roman" panose="02020603050405020304" pitchFamily="18" charset="0"/>
                          <a:cs typeface="Times New Roman" panose="02020603050405020304" pitchFamily="18" charset="0"/>
                        </a:rPr>
                        <a:t>21.05-2.06</a:t>
                      </a:r>
                      <a:endParaRPr lang="ru-RU" dirty="0">
                        <a:latin typeface="Times New Roman" panose="02020603050405020304" pitchFamily="18" charset="0"/>
                        <a:cs typeface="Times New Roman" panose="02020603050405020304" pitchFamily="18" charset="0"/>
                      </a:endParaRPr>
                    </a:p>
                  </a:txBody>
                  <a:tcPr/>
                </a:tc>
                <a:tc>
                  <a:txBody>
                    <a:bodyPr/>
                    <a:lstStyle/>
                    <a:p>
                      <a:endParaRPr lang="ru-RU" dirty="0">
                        <a:latin typeface="Times New Roman" panose="02020603050405020304" pitchFamily="18" charset="0"/>
                        <a:cs typeface="Times New Roman" panose="02020603050405020304" pitchFamily="18" charset="0"/>
                      </a:endParaRPr>
                    </a:p>
                  </a:txBody>
                  <a:tcPr/>
                </a:tc>
                <a:tc>
                  <a:txBody>
                    <a:bodyPr/>
                    <a:lstStyle/>
                    <a:p>
                      <a:endParaRPr lang="ru-RU" dirty="0">
                        <a:latin typeface="Times New Roman" panose="02020603050405020304" pitchFamily="18" charset="0"/>
                        <a:cs typeface="Times New Roman" panose="02020603050405020304" pitchFamily="18" charset="0"/>
                      </a:endParaRPr>
                    </a:p>
                  </a:txBody>
                  <a:tcPr/>
                </a:tc>
                <a:tc>
                  <a:txBody>
                    <a:bodyPr/>
                    <a:lstStyle/>
                    <a:p>
                      <a:endParaRPr lang="ru-RU" dirty="0">
                        <a:latin typeface="Times New Roman" panose="02020603050405020304" pitchFamily="18" charset="0"/>
                        <a:cs typeface="Times New Roman" panose="02020603050405020304" pitchFamily="18" charset="0"/>
                      </a:endParaRPr>
                    </a:p>
                  </a:txBody>
                  <a:tcPr/>
                </a:tc>
                <a:tc>
                  <a:txBody>
                    <a:bodyPr/>
                    <a:lstStyle/>
                    <a:p>
                      <a:r>
                        <a:rPr lang="ru-RU" dirty="0" smtClean="0">
                          <a:latin typeface="Times New Roman" panose="02020603050405020304" pitchFamily="18" charset="0"/>
                          <a:cs typeface="Times New Roman" panose="02020603050405020304" pitchFamily="18" charset="0"/>
                        </a:rPr>
                        <a:t>ОГЭ</a:t>
                      </a:r>
                      <a:r>
                        <a:rPr lang="ru-RU" baseline="0" dirty="0" smtClean="0">
                          <a:latin typeface="Times New Roman" panose="02020603050405020304" pitchFamily="18" charset="0"/>
                          <a:cs typeface="Times New Roman" panose="02020603050405020304" pitchFamily="18" charset="0"/>
                        </a:rPr>
                        <a:t> по математике</a:t>
                      </a:r>
                      <a:endParaRPr lang="ru-RU"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683581976"/>
                  </a:ext>
                </a:extLst>
              </a:tr>
            </a:tbl>
          </a:graphicData>
        </a:graphic>
      </p:graphicFrame>
    </p:spTree>
    <p:extLst>
      <p:ext uri="{BB962C8B-B14F-4D97-AF65-F5344CB8AC3E}">
        <p14:creationId xmlns:p14="http://schemas.microsoft.com/office/powerpoint/2010/main" val="35323940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274164"/>
            <a:ext cx="10515600" cy="5067691"/>
          </a:xfrm>
        </p:spPr>
        <p:txBody>
          <a:bodyPr>
            <a:normAutofit/>
          </a:bodyPr>
          <a:lstStyle/>
          <a:p>
            <a:pPr marL="0" indent="0">
              <a:buNone/>
            </a:pPr>
            <a:r>
              <a:rPr lang="ru-RU" dirty="0"/>
              <a:t>1</a:t>
            </a:r>
            <a:r>
              <a:rPr lang="ru-RU" sz="2600" dirty="0">
                <a:latin typeface="Cambria Math" panose="02040503050406030204" pitchFamily="18" charset="0"/>
                <a:ea typeface="Cambria Math" panose="02040503050406030204" pitchFamily="18" charset="0"/>
              </a:rPr>
              <a:t>. </a:t>
            </a:r>
            <a:r>
              <a:rPr lang="ru-RU" sz="2600" dirty="0">
                <a:latin typeface="Times New Roman" panose="02020603050405020304" pitchFamily="18" charset="0"/>
                <a:ea typeface="Cambria Math" panose="02040503050406030204" pitchFamily="18" charset="0"/>
                <a:cs typeface="Times New Roman" panose="02020603050405020304" pitchFamily="18" charset="0"/>
              </a:rPr>
              <a:t>Оцениваем только то, что запланировано к достижению (все остальное не оценка, а измерения).</a:t>
            </a:r>
          </a:p>
          <a:p>
            <a:pPr marL="0" indent="0">
              <a:buNone/>
            </a:pPr>
            <a:r>
              <a:rPr lang="ru-RU" sz="2600" dirty="0">
                <a:latin typeface="Times New Roman" panose="02020603050405020304" pitchFamily="18" charset="0"/>
                <a:ea typeface="Cambria Math" panose="02040503050406030204" pitchFamily="18" charset="0"/>
                <a:cs typeface="Times New Roman" panose="02020603050405020304" pitchFamily="18" charset="0"/>
              </a:rPr>
              <a:t>2. </a:t>
            </a:r>
            <a:r>
              <a:rPr lang="ru-RU" sz="2600" dirty="0" smtClean="0">
                <a:latin typeface="Times New Roman" panose="02020603050405020304" pitchFamily="18" charset="0"/>
                <a:ea typeface="Cambria Math" panose="02040503050406030204" pitchFamily="18" charset="0"/>
                <a:cs typeface="Times New Roman" panose="02020603050405020304" pitchFamily="18" charset="0"/>
              </a:rPr>
              <a:t>Планируем, </a:t>
            </a:r>
            <a:r>
              <a:rPr lang="ru-RU" sz="2600" dirty="0">
                <a:latin typeface="Times New Roman" panose="02020603050405020304" pitchFamily="18" charset="0"/>
                <a:ea typeface="Cambria Math" panose="02040503050406030204" pitchFamily="18" charset="0"/>
                <a:cs typeface="Times New Roman" panose="02020603050405020304" pitchFamily="18" charset="0"/>
              </a:rPr>
              <a:t>распределяя по тематическим разделам РП.</a:t>
            </a:r>
          </a:p>
          <a:p>
            <a:pPr marL="0" indent="0">
              <a:buNone/>
            </a:pPr>
            <a:r>
              <a:rPr lang="ru-RU" sz="2600" dirty="0">
                <a:latin typeface="Times New Roman" panose="02020603050405020304" pitchFamily="18" charset="0"/>
                <a:ea typeface="Cambria Math" panose="02040503050406030204" pitchFamily="18" charset="0"/>
                <a:cs typeface="Times New Roman" panose="02020603050405020304" pitchFamily="18" charset="0"/>
              </a:rPr>
              <a:t>3. Контролируем освоение каждого тематического </a:t>
            </a:r>
            <a:r>
              <a:rPr lang="ru-RU" sz="2600" dirty="0" smtClean="0">
                <a:latin typeface="Times New Roman" panose="02020603050405020304" pitchFamily="18" charset="0"/>
                <a:ea typeface="Cambria Math" panose="02040503050406030204" pitchFamily="18" charset="0"/>
                <a:cs typeface="Times New Roman" panose="02020603050405020304" pitchFamily="18" charset="0"/>
              </a:rPr>
              <a:t>раздела.</a:t>
            </a:r>
            <a:endParaRPr lang="ru-RU" sz="2600" dirty="0">
              <a:latin typeface="Times New Roman" panose="02020603050405020304" pitchFamily="18" charset="0"/>
              <a:ea typeface="Cambria Math" panose="02040503050406030204" pitchFamily="18" charset="0"/>
              <a:cs typeface="Times New Roman" panose="02020603050405020304" pitchFamily="18" charset="0"/>
            </a:endParaRPr>
          </a:p>
          <a:p>
            <a:pPr marL="0" indent="0">
              <a:buNone/>
            </a:pPr>
            <a:r>
              <a:rPr lang="ru-RU" sz="2600" dirty="0">
                <a:latin typeface="Times New Roman" panose="02020603050405020304" pitchFamily="18" charset="0"/>
                <a:ea typeface="Cambria Math" panose="02040503050406030204" pitchFamily="18" charset="0"/>
                <a:cs typeface="Times New Roman" panose="02020603050405020304" pitchFamily="18" charset="0"/>
              </a:rPr>
              <a:t>4. Отметки ставим за фактический уровень освоения учебного содержания: базовый, повышенный, высокий.</a:t>
            </a:r>
          </a:p>
          <a:p>
            <a:pPr marL="0" indent="0">
              <a:buNone/>
            </a:pPr>
            <a:r>
              <a:rPr lang="ru-RU" sz="2600" dirty="0">
                <a:latin typeface="Times New Roman" panose="02020603050405020304" pitchFamily="18" charset="0"/>
                <a:ea typeface="Cambria Math" panose="02040503050406030204" pitchFamily="18" charset="0"/>
                <a:cs typeface="Times New Roman" panose="02020603050405020304" pitchFamily="18" charset="0"/>
              </a:rPr>
              <a:t>5. Промежуточную аттестацию проводим в конце года, а не по четвертям и </a:t>
            </a:r>
            <a:r>
              <a:rPr lang="ru-RU" sz="2600" dirty="0" smtClean="0">
                <a:latin typeface="Times New Roman" panose="02020603050405020304" pitchFamily="18" charset="0"/>
                <a:ea typeface="Cambria Math" panose="02040503050406030204" pitchFamily="18" charset="0"/>
                <a:cs typeface="Times New Roman" panose="02020603050405020304" pitchFamily="18" charset="0"/>
              </a:rPr>
              <a:t>триместрам.</a:t>
            </a:r>
          </a:p>
          <a:p>
            <a:pPr marL="0" indent="0">
              <a:buNone/>
            </a:pPr>
            <a:r>
              <a:rPr lang="ru-RU" sz="2600" dirty="0">
                <a:latin typeface="Times New Roman" panose="02020603050405020304" pitchFamily="18" charset="0"/>
                <a:ea typeface="Cambria Math" panose="02040503050406030204" pitchFamily="18" charset="0"/>
                <a:cs typeface="Times New Roman" panose="02020603050405020304" pitchFamily="18" charset="0"/>
              </a:rPr>
              <a:t>6. Результаты промежуточной аттестации фиксируем как годовую отметку (В противном случае, будет риск необъективности).</a:t>
            </a:r>
          </a:p>
          <a:p>
            <a:endParaRPr lang="ru-RU" sz="2600" dirty="0">
              <a:latin typeface="Cambria Math" panose="02040503050406030204" pitchFamily="18" charset="0"/>
              <a:ea typeface="Cambria Math" panose="02040503050406030204" pitchFamily="18" charset="0"/>
            </a:endParaRPr>
          </a:p>
          <a:p>
            <a:endParaRPr lang="ru-RU" dirty="0"/>
          </a:p>
        </p:txBody>
      </p:sp>
      <p:sp>
        <p:nvSpPr>
          <p:cNvPr id="5" name="Заголовок 1"/>
          <p:cNvSpPr>
            <a:spLocks noGrp="1"/>
          </p:cNvSpPr>
          <p:nvPr>
            <p:ph type="title"/>
          </p:nvPr>
        </p:nvSpPr>
        <p:spPr>
          <a:xfrm>
            <a:off x="838200" y="149902"/>
            <a:ext cx="10515600" cy="959370"/>
          </a:xfrm>
        </p:spPr>
        <p:txBody>
          <a:bodyPr>
            <a:noAutofit/>
          </a:bodyPr>
          <a:lstStyle/>
          <a:p>
            <a:pPr algn="ctr"/>
            <a:r>
              <a:rPr lang="ru-RU" sz="3600" b="1" dirty="0" smtClean="0">
                <a:solidFill>
                  <a:srgbClr val="7030A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Как эффективно организовать систему оценки предметных результатов</a:t>
            </a:r>
            <a:endParaRPr lang="ru-RU" sz="3600" b="1" dirty="0">
              <a:solidFill>
                <a:srgbClr val="7030A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9502242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24852" y="1274164"/>
            <a:ext cx="11677338" cy="5351488"/>
          </a:xfrm>
        </p:spPr>
        <p:txBody>
          <a:bodyPr>
            <a:normAutofit/>
          </a:bodyPr>
          <a:lstStyle/>
          <a:p>
            <a:pPr marL="0" indent="0">
              <a:buNone/>
            </a:pPr>
            <a:r>
              <a:rPr lang="ru-RU" sz="2600" dirty="0">
                <a:latin typeface="Cambria Math" panose="02040503050406030204" pitchFamily="18" charset="0"/>
                <a:ea typeface="Cambria Math" panose="02040503050406030204" pitchFamily="18" charset="0"/>
              </a:rPr>
              <a:t>7. </a:t>
            </a:r>
            <a:r>
              <a:rPr lang="ru-RU" sz="2600" dirty="0" smtClean="0">
                <a:latin typeface="Times New Roman" panose="02020603050405020304" pitchFamily="18" charset="0"/>
                <a:ea typeface="Cambria Math" panose="02040503050406030204" pitchFamily="18" charset="0"/>
                <a:cs typeface="Times New Roman" panose="02020603050405020304" pitchFamily="18" charset="0"/>
              </a:rPr>
              <a:t>Отметки в ЭЖ </a:t>
            </a:r>
            <a:r>
              <a:rPr lang="ru-RU" sz="2600" dirty="0">
                <a:latin typeface="Times New Roman" panose="02020603050405020304" pitchFamily="18" charset="0"/>
                <a:ea typeface="Cambria Math" panose="02040503050406030204" pitchFamily="18" charset="0"/>
                <a:cs typeface="Times New Roman" panose="02020603050405020304" pitchFamily="18" charset="0"/>
              </a:rPr>
              <a:t>за четверть или триместр </a:t>
            </a:r>
            <a:r>
              <a:rPr lang="ru-RU" sz="2600" dirty="0" smtClean="0">
                <a:latin typeface="Times New Roman" panose="02020603050405020304" pitchFamily="18" charset="0"/>
                <a:ea typeface="Cambria Math" panose="02040503050406030204" pitchFamily="18" charset="0"/>
                <a:cs typeface="Times New Roman" panose="02020603050405020304" pitchFamily="18" charset="0"/>
              </a:rPr>
              <a:t>неинформативны, если   </a:t>
            </a:r>
            <a:r>
              <a:rPr lang="ru-RU" sz="2600" dirty="0">
                <a:latin typeface="Times New Roman" panose="02020603050405020304" pitchFamily="18" charset="0"/>
                <a:ea typeface="Cambria Math" panose="02040503050406030204" pitchFamily="18" charset="0"/>
                <a:cs typeface="Times New Roman" panose="02020603050405020304" pitchFamily="18" charset="0"/>
              </a:rPr>
              <a:t>идут вразрез с </a:t>
            </a:r>
            <a:r>
              <a:rPr lang="ru-RU" sz="2600" dirty="0" err="1">
                <a:latin typeface="Times New Roman" panose="02020603050405020304" pitchFamily="18" charset="0"/>
                <a:ea typeface="Cambria Math" panose="02040503050406030204" pitchFamily="18" charset="0"/>
                <a:cs typeface="Times New Roman" panose="02020603050405020304" pitchFamily="18" charset="0"/>
              </a:rPr>
              <a:t>критериальным</a:t>
            </a:r>
            <a:r>
              <a:rPr lang="ru-RU" sz="2600" dirty="0">
                <a:latin typeface="Times New Roman" panose="02020603050405020304" pitchFamily="18" charset="0"/>
                <a:ea typeface="Cambria Math" panose="02040503050406030204" pitchFamily="18" charset="0"/>
                <a:cs typeface="Times New Roman" panose="02020603050405020304" pitchFamily="18" charset="0"/>
              </a:rPr>
              <a:t> </a:t>
            </a:r>
            <a:r>
              <a:rPr lang="ru-RU" sz="2600" dirty="0" smtClean="0">
                <a:latin typeface="Times New Roman" panose="02020603050405020304" pitchFamily="18" charset="0"/>
                <a:ea typeface="Cambria Math" panose="02040503050406030204" pitchFamily="18" charset="0"/>
                <a:cs typeface="Times New Roman" panose="02020603050405020304" pitchFamily="18" charset="0"/>
              </a:rPr>
              <a:t>подходом.</a:t>
            </a:r>
            <a:endParaRPr lang="ru-RU" sz="2600" dirty="0">
              <a:latin typeface="Times New Roman" panose="02020603050405020304" pitchFamily="18" charset="0"/>
              <a:ea typeface="Cambria Math" panose="02040503050406030204" pitchFamily="18" charset="0"/>
              <a:cs typeface="Times New Roman" panose="02020603050405020304" pitchFamily="18" charset="0"/>
            </a:endParaRPr>
          </a:p>
          <a:p>
            <a:pPr marL="0" indent="0">
              <a:buNone/>
            </a:pPr>
            <a:r>
              <a:rPr lang="ru-RU" sz="2600" dirty="0" smtClean="0">
                <a:latin typeface="Times New Roman" panose="02020603050405020304" pitchFamily="18" charset="0"/>
                <a:ea typeface="Cambria Math" panose="02040503050406030204" pitchFamily="18" charset="0"/>
                <a:cs typeface="Times New Roman" panose="02020603050405020304" pitchFamily="18" charset="0"/>
              </a:rPr>
              <a:t>8. </a:t>
            </a:r>
            <a:r>
              <a:rPr lang="ru-RU" sz="2600" dirty="0">
                <a:latin typeface="Times New Roman" panose="02020603050405020304" pitchFamily="18" charset="0"/>
                <a:ea typeface="Cambria Math" panose="02040503050406030204" pitchFamily="18" charset="0"/>
                <a:cs typeface="Times New Roman" panose="02020603050405020304" pitchFamily="18" charset="0"/>
              </a:rPr>
              <a:t>Формулируем </a:t>
            </a:r>
            <a:r>
              <a:rPr lang="ru-RU" sz="2600" dirty="0" smtClean="0">
                <a:latin typeface="Times New Roman" panose="02020603050405020304" pitchFamily="18" charset="0"/>
                <a:ea typeface="Cambria Math" panose="02040503050406030204" pitchFamily="18" charset="0"/>
                <a:cs typeface="Times New Roman" panose="02020603050405020304" pitchFamily="18" charset="0"/>
              </a:rPr>
              <a:t>нормы контроля в локальных актах согласованно </a:t>
            </a:r>
            <a:r>
              <a:rPr lang="ru-RU" sz="2600" dirty="0">
                <a:latin typeface="Times New Roman" panose="02020603050405020304" pitchFamily="18" charset="0"/>
                <a:ea typeface="Cambria Math" panose="02040503050406030204" pitchFamily="18" charset="0"/>
                <a:cs typeface="Times New Roman" panose="02020603050405020304" pitchFamily="18" charset="0"/>
              </a:rPr>
              <a:t>с </a:t>
            </a:r>
            <a:r>
              <a:rPr lang="ru-RU" sz="2600" dirty="0" smtClean="0">
                <a:latin typeface="Times New Roman" panose="02020603050405020304" pitchFamily="18" charset="0"/>
                <a:ea typeface="Cambria Math" panose="02040503050406030204" pitchFamily="18" charset="0"/>
                <a:cs typeface="Times New Roman" panose="02020603050405020304" pitchFamily="18" charset="0"/>
              </a:rPr>
              <a:t>родителями.</a:t>
            </a:r>
            <a:endParaRPr lang="ru-RU" sz="2600" dirty="0">
              <a:latin typeface="Times New Roman" panose="02020603050405020304" pitchFamily="18" charset="0"/>
              <a:ea typeface="Cambria Math" panose="02040503050406030204" pitchFamily="18" charset="0"/>
              <a:cs typeface="Times New Roman" panose="02020603050405020304" pitchFamily="18" charset="0"/>
            </a:endParaRPr>
          </a:p>
          <a:p>
            <a:pPr marL="0" indent="0">
              <a:buNone/>
            </a:pPr>
            <a:r>
              <a:rPr lang="ru-RU" sz="2600" dirty="0" smtClean="0">
                <a:latin typeface="Times New Roman" panose="02020603050405020304" pitchFamily="18" charset="0"/>
                <a:ea typeface="Cambria Math" panose="02040503050406030204" pitchFamily="18" charset="0"/>
                <a:cs typeface="Times New Roman" panose="02020603050405020304" pitchFamily="18" charset="0"/>
              </a:rPr>
              <a:t>9. </a:t>
            </a:r>
            <a:r>
              <a:rPr lang="ru-RU" sz="2600" dirty="0">
                <a:latin typeface="Times New Roman" panose="02020603050405020304" pitchFamily="18" charset="0"/>
                <a:ea typeface="Cambria Math" panose="02040503050406030204" pitchFamily="18" charset="0"/>
                <a:cs typeface="Times New Roman" panose="02020603050405020304" pitchFamily="18" charset="0"/>
              </a:rPr>
              <a:t>Сравниваем результаты текущего контроля и промежуточной аттестации с результатами ВПР, ГИА (Отклонения от </a:t>
            </a:r>
            <a:r>
              <a:rPr lang="ru-RU" sz="2600" dirty="0" smtClean="0">
                <a:latin typeface="Times New Roman" panose="02020603050405020304" pitchFamily="18" charset="0"/>
                <a:ea typeface="Cambria Math" panose="02040503050406030204" pitchFamily="18" charset="0"/>
                <a:cs typeface="Times New Roman" panose="02020603050405020304" pitchFamily="18" charset="0"/>
              </a:rPr>
              <a:t>значений внешней оценки </a:t>
            </a:r>
            <a:r>
              <a:rPr lang="ru-RU" sz="2600" dirty="0">
                <a:latin typeface="Times New Roman" panose="02020603050405020304" pitchFamily="18" charset="0"/>
                <a:ea typeface="Cambria Math" panose="02040503050406030204" pitchFamily="18" charset="0"/>
                <a:cs typeface="Times New Roman" panose="02020603050405020304" pitchFamily="18" charset="0"/>
              </a:rPr>
              <a:t>- признак </a:t>
            </a:r>
            <a:r>
              <a:rPr lang="ru-RU" sz="2600" dirty="0" smtClean="0">
                <a:latin typeface="Times New Roman" panose="02020603050405020304" pitchFamily="18" charset="0"/>
                <a:ea typeface="Cambria Math" panose="02040503050406030204" pitchFamily="18" charset="0"/>
                <a:cs typeface="Times New Roman" panose="02020603050405020304" pitchFamily="18" charset="0"/>
              </a:rPr>
              <a:t>необъективности образовательных организаций).</a:t>
            </a:r>
            <a:endParaRPr lang="ru-RU" sz="2600" dirty="0">
              <a:latin typeface="Times New Roman" panose="02020603050405020304" pitchFamily="18" charset="0"/>
              <a:ea typeface="Cambria Math" panose="02040503050406030204" pitchFamily="18" charset="0"/>
              <a:cs typeface="Times New Roman" panose="02020603050405020304" pitchFamily="18" charset="0"/>
            </a:endParaRPr>
          </a:p>
          <a:p>
            <a:endParaRPr lang="ru-RU" sz="2600" dirty="0">
              <a:latin typeface="Times New Roman" panose="02020603050405020304" pitchFamily="18" charset="0"/>
              <a:ea typeface="Cambria Math" panose="02040503050406030204" pitchFamily="18" charset="0"/>
              <a:cs typeface="Times New Roman" panose="02020603050405020304" pitchFamily="18" charset="0"/>
            </a:endParaRPr>
          </a:p>
          <a:p>
            <a:endParaRPr lang="ru-RU" dirty="0"/>
          </a:p>
        </p:txBody>
      </p:sp>
      <p:sp>
        <p:nvSpPr>
          <p:cNvPr id="5" name="Заголовок 1"/>
          <p:cNvSpPr>
            <a:spLocks noGrp="1"/>
          </p:cNvSpPr>
          <p:nvPr>
            <p:ph type="title"/>
          </p:nvPr>
        </p:nvSpPr>
        <p:spPr>
          <a:xfrm>
            <a:off x="838200" y="149902"/>
            <a:ext cx="10515600" cy="959370"/>
          </a:xfrm>
        </p:spPr>
        <p:txBody>
          <a:bodyPr>
            <a:noAutofit/>
          </a:bodyPr>
          <a:lstStyle/>
          <a:p>
            <a:pPr algn="ctr"/>
            <a:r>
              <a:rPr lang="ru-RU" sz="3600" b="1" dirty="0" smtClean="0">
                <a:solidFill>
                  <a:srgbClr val="7030A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Как эффективно организовать систему оценки предметных результатов</a:t>
            </a:r>
            <a:endParaRPr lang="ru-RU" sz="3600" b="1" dirty="0">
              <a:solidFill>
                <a:srgbClr val="7030A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2943099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104776"/>
            <a:ext cx="10515600" cy="971550"/>
          </a:xfrm>
        </p:spPr>
        <p:txBody>
          <a:bodyPr>
            <a:noAutofit/>
          </a:bodyPr>
          <a:lstStyle/>
          <a:p>
            <a:pPr algn="ctr"/>
            <a:r>
              <a:rPr lang="en-US" sz="2400" b="1" dirty="0" smtClean="0">
                <a:solidFill>
                  <a:srgbClr val="7030A0"/>
                </a:solidFill>
                <a:latin typeface="Arial Black" panose="020B0A04020102020204" pitchFamily="34" charset="0"/>
                <a:ea typeface="+mn-ea"/>
                <a:cs typeface="+mn-cs"/>
              </a:rPr>
              <a:t/>
            </a:r>
            <a:br>
              <a:rPr lang="en-US" sz="2400" b="1" dirty="0" smtClean="0">
                <a:solidFill>
                  <a:srgbClr val="7030A0"/>
                </a:solidFill>
                <a:latin typeface="Arial Black" panose="020B0A04020102020204" pitchFamily="34" charset="0"/>
                <a:ea typeface="+mn-ea"/>
                <a:cs typeface="+mn-cs"/>
              </a:rPr>
            </a:br>
            <a:r>
              <a:rPr lang="ru-RU" sz="2400" b="1" dirty="0" smtClean="0">
                <a:solidFill>
                  <a:srgbClr val="7030A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1.3</a:t>
            </a:r>
            <a:r>
              <a:rPr lang="ru-RU" sz="2400" b="1" dirty="0">
                <a:solidFill>
                  <a:srgbClr val="7030A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 Система оценки достижения планируемых результатов освоения основной образовательной программы основного общего образования</a:t>
            </a:r>
            <a:br>
              <a:rPr lang="ru-RU" sz="2400" b="1" dirty="0">
                <a:solidFill>
                  <a:srgbClr val="7030A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br>
            <a:endParaRPr lang="ru-RU" sz="2400" b="1" dirty="0">
              <a:solidFill>
                <a:srgbClr val="7030A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endParaRPr>
          </a:p>
        </p:txBody>
      </p:sp>
      <p:sp>
        <p:nvSpPr>
          <p:cNvPr id="3" name="Объект 2"/>
          <p:cNvSpPr>
            <a:spLocks noGrp="1"/>
          </p:cNvSpPr>
          <p:nvPr>
            <p:ph idx="1"/>
          </p:nvPr>
        </p:nvSpPr>
        <p:spPr>
          <a:xfrm>
            <a:off x="436729" y="1285876"/>
            <a:ext cx="11382232" cy="5333288"/>
          </a:xfrm>
        </p:spPr>
        <p:txBody>
          <a:bodyPr>
            <a:normAutofit fontScale="92500" lnSpcReduction="10000"/>
          </a:bodyPr>
          <a:lstStyle/>
          <a:p>
            <a:pPr marL="0" indent="0">
              <a:buNone/>
            </a:pPr>
            <a:r>
              <a:rPr lang="ru-RU" b="1" dirty="0" smtClean="0">
                <a:solidFill>
                  <a:srgbClr val="7030A0"/>
                </a:solidFill>
                <a:latin typeface="Times New Roman" panose="02020603050405020304" pitchFamily="18" charset="0"/>
                <a:cs typeface="Times New Roman" panose="02020603050405020304" pitchFamily="18" charset="0"/>
              </a:rPr>
              <a:t>См. Приложение </a:t>
            </a:r>
            <a:r>
              <a:rPr lang="ru-RU" b="1" dirty="0">
                <a:solidFill>
                  <a:srgbClr val="7030A0"/>
                </a:solidFill>
                <a:latin typeface="Times New Roman" panose="02020603050405020304" pitchFamily="18" charset="0"/>
                <a:cs typeface="Times New Roman" panose="02020603050405020304" pitchFamily="18" charset="0"/>
              </a:rPr>
              <a:t>№_ к ООП</a:t>
            </a:r>
            <a:endParaRPr lang="ru-RU" b="1" dirty="0" smtClean="0">
              <a:latin typeface="Times New Roman" panose="02020603050405020304" pitchFamily="18" charset="0"/>
              <a:cs typeface="Times New Roman" panose="02020603050405020304" pitchFamily="18" charset="0"/>
            </a:endParaRPr>
          </a:p>
          <a:p>
            <a:r>
              <a:rPr lang="ru-RU" b="1" dirty="0" smtClean="0">
                <a:latin typeface="Times New Roman" panose="02020603050405020304" pitchFamily="18" charset="0"/>
                <a:cs typeface="Times New Roman" panose="02020603050405020304" pitchFamily="18" charset="0"/>
              </a:rPr>
              <a:t>1.3.1</a:t>
            </a:r>
            <a:r>
              <a:rPr lang="ru-RU" b="1" dirty="0">
                <a:latin typeface="Times New Roman" panose="02020603050405020304" pitchFamily="18" charset="0"/>
                <a:cs typeface="Times New Roman" panose="02020603050405020304" pitchFamily="18" charset="0"/>
              </a:rPr>
              <a:t>. Общие положения </a:t>
            </a:r>
            <a:r>
              <a:rPr lang="ru-RU" b="1" dirty="0">
                <a:solidFill>
                  <a:srgbClr val="FF0000"/>
                </a:solidFill>
                <a:latin typeface="Times New Roman" panose="02020603050405020304" pitchFamily="18" charset="0"/>
                <a:cs typeface="Times New Roman" panose="02020603050405020304" pitchFamily="18" charset="0"/>
              </a:rPr>
              <a:t>(копируются из ФООП</a:t>
            </a:r>
            <a:r>
              <a:rPr lang="ru-RU" b="1" dirty="0" smtClean="0">
                <a:solidFill>
                  <a:srgbClr val="FF0000"/>
                </a:solidFill>
                <a:latin typeface="Times New Roman" panose="02020603050405020304" pitchFamily="18" charset="0"/>
                <a:cs typeface="Times New Roman" panose="02020603050405020304" pitchFamily="18" charset="0"/>
              </a:rPr>
              <a:t>)</a:t>
            </a:r>
          </a:p>
          <a:p>
            <a:pPr algn="just"/>
            <a:r>
              <a:rPr lang="ru-RU" dirty="0">
                <a:latin typeface="Times New Roman" panose="02020603050405020304" pitchFamily="18" charset="0"/>
                <a:ea typeface="Cambria Math" panose="02040503050406030204" pitchFamily="18" charset="0"/>
                <a:cs typeface="Times New Roman" panose="02020603050405020304" pitchFamily="18" charset="0"/>
              </a:rPr>
              <a:t>Реализация направления </a:t>
            </a:r>
            <a:r>
              <a:rPr lang="ru-RU" b="1" dirty="0">
                <a:latin typeface="Times New Roman" panose="02020603050405020304" pitchFamily="18" charset="0"/>
                <a:ea typeface="Cambria Math" panose="02040503050406030204" pitchFamily="18" charset="0"/>
                <a:cs typeface="Times New Roman" panose="02020603050405020304" pitchFamily="18" charset="0"/>
              </a:rPr>
              <a:t>«Оценка достижений обучающихся» </a:t>
            </a:r>
            <a:r>
              <a:rPr lang="ru-RU" dirty="0">
                <a:latin typeface="Times New Roman" panose="02020603050405020304" pitchFamily="18" charset="0"/>
                <a:ea typeface="Cambria Math" panose="02040503050406030204" pitchFamily="18" charset="0"/>
                <a:cs typeface="Times New Roman" panose="02020603050405020304" pitchFamily="18" charset="0"/>
              </a:rPr>
              <a:t>в соответствии с нормой осуществляется посредством текущего контроля успеваемости и промежуточной аттестации обучающихся, реализация </a:t>
            </a:r>
            <a:r>
              <a:rPr lang="ru-RU" dirty="0" smtClean="0">
                <a:latin typeface="Times New Roman" panose="02020603050405020304" pitchFamily="18" charset="0"/>
                <a:ea typeface="Cambria Math" panose="02040503050406030204" pitchFamily="18" charset="0"/>
                <a:cs typeface="Times New Roman" panose="02020603050405020304" pitchFamily="18" charset="0"/>
              </a:rPr>
              <a:t>направления </a:t>
            </a:r>
            <a:r>
              <a:rPr lang="ru-RU" b="1" dirty="0">
                <a:latin typeface="Times New Roman" panose="02020603050405020304" pitchFamily="18" charset="0"/>
                <a:ea typeface="Cambria Math" panose="02040503050406030204" pitchFamily="18" charset="0"/>
                <a:cs typeface="Times New Roman" panose="02020603050405020304" pitchFamily="18" charset="0"/>
              </a:rPr>
              <a:t>«Оценка эффективности деятельности образовательной организации»</a:t>
            </a:r>
            <a:r>
              <a:rPr lang="ru-RU" dirty="0">
                <a:latin typeface="Times New Roman" panose="02020603050405020304" pitchFamily="18" charset="0"/>
                <a:ea typeface="Cambria Math" panose="02040503050406030204" pitchFamily="18" charset="0"/>
                <a:cs typeface="Times New Roman" panose="02020603050405020304" pitchFamily="18" charset="0"/>
              </a:rPr>
              <a:t> – посредством функционирования внутренней системы оценки качества образования (ВСОКО).</a:t>
            </a:r>
          </a:p>
          <a:p>
            <a:pPr algn="just"/>
            <a:r>
              <a:rPr lang="ru-RU" dirty="0">
                <a:latin typeface="Times New Roman" panose="02020603050405020304" pitchFamily="18" charset="0"/>
                <a:ea typeface="Cambria Math" panose="02040503050406030204" pitchFamily="18" charset="0"/>
                <a:cs typeface="Times New Roman" panose="02020603050405020304" pitchFamily="18" charset="0"/>
              </a:rPr>
              <a:t>Комментарий: </a:t>
            </a:r>
            <a:r>
              <a:rPr lang="ru-RU" dirty="0" smtClean="0">
                <a:latin typeface="Times New Roman" panose="02020603050405020304" pitchFamily="18" charset="0"/>
                <a:ea typeface="Cambria Math" panose="02040503050406030204" pitchFamily="18" charset="0"/>
                <a:cs typeface="Times New Roman" panose="02020603050405020304" pitchFamily="18" charset="0"/>
              </a:rPr>
              <a:t>под </a:t>
            </a:r>
            <a:r>
              <a:rPr lang="ru-RU" dirty="0">
                <a:latin typeface="Times New Roman" panose="02020603050405020304" pitchFamily="18" charset="0"/>
                <a:ea typeface="Cambria Math" panose="02040503050406030204" pitchFamily="18" charset="0"/>
                <a:cs typeface="Times New Roman" panose="02020603050405020304" pitchFamily="18" charset="0"/>
              </a:rPr>
              <a:t>ВСОКО понимается непрерывный контроль (оценка) качества образования с целью определения уровня его соответствия установленным нормам и принятие управленческих решений, направленных на повышение качества образования в общеобразовательной организации». Функционирование ВСОКО регламентируется локальными нормативными актами общеобразовательной организации</a:t>
            </a:r>
          </a:p>
          <a:p>
            <a:endParaRPr lang="ru-RU" dirty="0"/>
          </a:p>
        </p:txBody>
      </p:sp>
    </p:spTree>
    <p:extLst>
      <p:ext uri="{BB962C8B-B14F-4D97-AF65-F5344CB8AC3E}">
        <p14:creationId xmlns:p14="http://schemas.microsoft.com/office/powerpoint/2010/main" val="12195837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20087" y="0"/>
            <a:ext cx="10515600" cy="1325563"/>
          </a:xfrm>
        </p:spPr>
        <p:txBody>
          <a:bodyPr>
            <a:normAutofit/>
          </a:bodyPr>
          <a:lstStyle/>
          <a:p>
            <a:r>
              <a:rPr lang="ru-RU" sz="2600" b="1" dirty="0">
                <a:effectLst>
                  <a:outerShdw blurRad="38100" dist="38100" dir="2700000" algn="tl">
                    <a:srgbClr val="000000">
                      <a:alpha val="43137"/>
                    </a:srgbClr>
                  </a:outerShdw>
                </a:effectLst>
                <a:latin typeface="Times New Roman" panose="02020603050405020304" pitchFamily="18" charset="0"/>
                <a:ea typeface="Cambria Math" panose="02040503050406030204" pitchFamily="18" charset="0"/>
                <a:cs typeface="Times New Roman" panose="02020603050405020304" pitchFamily="18" charset="0"/>
              </a:rPr>
              <a:t>Объект и содержание оценки по двум направлениям оценочной деятельности, перечень локальных нормативных актов, регламентирующих их реализацию, представлены в </a:t>
            </a:r>
            <a:r>
              <a:rPr lang="ru-RU" sz="2600" b="1" dirty="0" smtClean="0">
                <a:effectLst>
                  <a:outerShdw blurRad="38100" dist="38100" dir="2700000" algn="tl">
                    <a:srgbClr val="000000">
                      <a:alpha val="43137"/>
                    </a:srgbClr>
                  </a:outerShdw>
                </a:effectLst>
                <a:latin typeface="Times New Roman" panose="02020603050405020304" pitchFamily="18" charset="0"/>
                <a:ea typeface="Cambria Math" panose="02040503050406030204" pitchFamily="18" charset="0"/>
                <a:cs typeface="Times New Roman" panose="02020603050405020304" pitchFamily="18" charset="0"/>
              </a:rPr>
              <a:t>таблице: </a:t>
            </a:r>
            <a:endParaRPr lang="ru-RU" sz="2600" b="1" dirty="0">
              <a:effectLst>
                <a:outerShdw blurRad="38100" dist="38100" dir="2700000" algn="tl">
                  <a:srgbClr val="000000">
                    <a:alpha val="43137"/>
                  </a:srgbClr>
                </a:outerShdw>
              </a:effectLst>
              <a:latin typeface="Times New Roman" panose="02020603050405020304" pitchFamily="18" charset="0"/>
              <a:ea typeface="Cambria Math" panose="02040503050406030204" pitchFamily="18" charset="0"/>
              <a:cs typeface="Times New Roman" panose="02020603050405020304"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3312046291"/>
              </p:ext>
            </p:extLst>
          </p:nvPr>
        </p:nvGraphicFramePr>
        <p:xfrm>
          <a:off x="600503" y="1219966"/>
          <a:ext cx="11491414" cy="5677623"/>
        </p:xfrm>
        <a:graphic>
          <a:graphicData uri="http://schemas.openxmlformats.org/drawingml/2006/table">
            <a:tbl>
              <a:tblPr firstRow="1" firstCol="1" bandRow="1">
                <a:tableStyleId>{5940675A-B579-460E-94D1-54222C63F5DA}</a:tableStyleId>
              </a:tblPr>
              <a:tblGrid>
                <a:gridCol w="2088005">
                  <a:extLst>
                    <a:ext uri="{9D8B030D-6E8A-4147-A177-3AD203B41FA5}">
                      <a16:colId xmlns:a16="http://schemas.microsoft.com/office/drawing/2014/main" val="1623717829"/>
                    </a:ext>
                  </a:extLst>
                </a:gridCol>
                <a:gridCol w="4706010">
                  <a:extLst>
                    <a:ext uri="{9D8B030D-6E8A-4147-A177-3AD203B41FA5}">
                      <a16:colId xmlns:a16="http://schemas.microsoft.com/office/drawing/2014/main" val="3125154216"/>
                    </a:ext>
                  </a:extLst>
                </a:gridCol>
                <a:gridCol w="4697399">
                  <a:extLst>
                    <a:ext uri="{9D8B030D-6E8A-4147-A177-3AD203B41FA5}">
                      <a16:colId xmlns:a16="http://schemas.microsoft.com/office/drawing/2014/main" val="163133892"/>
                    </a:ext>
                  </a:extLst>
                </a:gridCol>
              </a:tblGrid>
              <a:tr h="485522">
                <a:tc>
                  <a:txBody>
                    <a:bodyPr/>
                    <a:lstStyle/>
                    <a:p>
                      <a:pPr algn="ctr">
                        <a:lnSpc>
                          <a:spcPct val="107000"/>
                        </a:lnSpc>
                        <a:spcAft>
                          <a:spcPts val="0"/>
                        </a:spcAft>
                      </a:pPr>
                      <a:r>
                        <a:rPr lang="ru-RU" sz="1600" b="1" kern="100" dirty="0">
                          <a:effectLst/>
                          <a:latin typeface="Times New Roman" panose="02020603050405020304" pitchFamily="18" charset="0"/>
                          <a:cs typeface="Times New Roman" panose="02020603050405020304" pitchFamily="18" charset="0"/>
                        </a:rPr>
                        <a:t> </a:t>
                      </a:r>
                      <a:endParaRPr lang="ru-RU" sz="16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187" marR="49187" marT="0" marB="0"/>
                </a:tc>
                <a:tc>
                  <a:txBody>
                    <a:bodyPr/>
                    <a:lstStyle/>
                    <a:p>
                      <a:pPr algn="ctr">
                        <a:lnSpc>
                          <a:spcPct val="107000"/>
                        </a:lnSpc>
                        <a:spcAft>
                          <a:spcPts val="800"/>
                        </a:spcAft>
                      </a:pPr>
                      <a:r>
                        <a:rPr lang="ru-RU" sz="1600" b="1" kern="100" dirty="0">
                          <a:effectLst/>
                          <a:latin typeface="Times New Roman" panose="02020603050405020304" pitchFamily="18" charset="0"/>
                          <a:cs typeface="Times New Roman" panose="02020603050405020304" pitchFamily="18" charset="0"/>
                        </a:rPr>
                        <a:t>Оценка достижений обучающихся</a:t>
                      </a:r>
                      <a:endParaRPr lang="ru-RU" sz="16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187" marR="49187" marT="0" marB="0"/>
                </a:tc>
                <a:tc>
                  <a:txBody>
                    <a:bodyPr/>
                    <a:lstStyle/>
                    <a:p>
                      <a:pPr indent="22860" algn="ctr">
                        <a:lnSpc>
                          <a:spcPct val="107000"/>
                        </a:lnSpc>
                        <a:spcAft>
                          <a:spcPts val="800"/>
                        </a:spcAft>
                      </a:pPr>
                      <a:r>
                        <a:rPr lang="ru-RU" sz="1600" b="1" kern="100" dirty="0">
                          <a:effectLst/>
                          <a:latin typeface="Times New Roman" panose="02020603050405020304" pitchFamily="18" charset="0"/>
                          <a:cs typeface="Times New Roman" panose="02020603050405020304" pitchFamily="18" charset="0"/>
                        </a:rPr>
                        <a:t>Оценка эффективности деятельности образовательной организации</a:t>
                      </a:r>
                      <a:endParaRPr lang="ru-RU" sz="16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187" marR="49187" marT="0" marB="0"/>
                </a:tc>
                <a:extLst>
                  <a:ext uri="{0D108BD9-81ED-4DB2-BD59-A6C34878D82A}">
                    <a16:rowId xmlns:a16="http://schemas.microsoft.com/office/drawing/2014/main" val="3751568438"/>
                  </a:ext>
                </a:extLst>
              </a:tr>
              <a:tr h="1294725">
                <a:tc>
                  <a:txBody>
                    <a:bodyPr/>
                    <a:lstStyle/>
                    <a:p>
                      <a:pPr algn="just">
                        <a:lnSpc>
                          <a:spcPct val="107000"/>
                        </a:lnSpc>
                        <a:spcAft>
                          <a:spcPts val="800"/>
                        </a:spcAft>
                      </a:pPr>
                      <a:r>
                        <a:rPr lang="ru-RU" sz="1600" b="1" kern="100" dirty="0">
                          <a:effectLst/>
                          <a:latin typeface="Times New Roman" panose="02020603050405020304" pitchFamily="18" charset="0"/>
                          <a:cs typeface="Times New Roman" panose="02020603050405020304" pitchFamily="18" charset="0"/>
                        </a:rPr>
                        <a:t>Объект</a:t>
                      </a:r>
                      <a:endParaRPr lang="ru-RU" sz="16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187" marR="49187" marT="0" marB="0"/>
                </a:tc>
                <a:tc>
                  <a:txBody>
                    <a:bodyPr/>
                    <a:lstStyle/>
                    <a:p>
                      <a:pPr>
                        <a:lnSpc>
                          <a:spcPct val="107000"/>
                        </a:lnSpc>
                        <a:spcAft>
                          <a:spcPts val="0"/>
                        </a:spcAft>
                      </a:pPr>
                      <a:r>
                        <a:rPr lang="ru-RU" sz="1600" kern="100">
                          <a:effectLst/>
                          <a:latin typeface="Times New Roman" panose="02020603050405020304" pitchFamily="18" charset="0"/>
                          <a:cs typeface="Times New Roman" panose="02020603050405020304" pitchFamily="18" charset="0"/>
                        </a:rPr>
                        <a:t>Достижение обучающимися планируемых результатов освоения основной образовательной программы основного общего образования, конкретизирующими требования ФГОС основного общего образования</a:t>
                      </a:r>
                      <a:endParaRPr lang="ru-RU" sz="16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9187" marR="49187" marT="0" marB="0"/>
                </a:tc>
                <a:tc>
                  <a:txBody>
                    <a:bodyPr/>
                    <a:lstStyle/>
                    <a:p>
                      <a:pPr algn="ctr">
                        <a:lnSpc>
                          <a:spcPct val="107000"/>
                        </a:lnSpc>
                        <a:spcAft>
                          <a:spcPts val="0"/>
                        </a:spcAft>
                      </a:pPr>
                      <a:r>
                        <a:rPr lang="ru-RU" sz="1600" kern="100" dirty="0">
                          <a:effectLst/>
                          <a:latin typeface="Times New Roman" panose="02020603050405020304" pitchFamily="18" charset="0"/>
                          <a:cs typeface="Times New Roman" panose="02020603050405020304" pitchFamily="18" charset="0"/>
                        </a:rPr>
                        <a:t>Образовательная деятельность (деятельность МБОУ «СОШ №…» по реализации основной образовательной программы основного общего образования)</a:t>
                      </a:r>
                      <a:endParaRPr lang="ru-RU" sz="16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187" marR="49187" marT="0" marB="0"/>
                </a:tc>
                <a:extLst>
                  <a:ext uri="{0D108BD9-81ED-4DB2-BD59-A6C34878D82A}">
                    <a16:rowId xmlns:a16="http://schemas.microsoft.com/office/drawing/2014/main" val="2553167918"/>
                  </a:ext>
                </a:extLst>
              </a:tr>
              <a:tr h="1456566">
                <a:tc>
                  <a:txBody>
                    <a:bodyPr/>
                    <a:lstStyle/>
                    <a:p>
                      <a:pPr algn="just">
                        <a:lnSpc>
                          <a:spcPct val="107000"/>
                        </a:lnSpc>
                        <a:spcAft>
                          <a:spcPts val="800"/>
                        </a:spcAft>
                      </a:pPr>
                      <a:r>
                        <a:rPr lang="ru-RU" sz="1600" b="1" kern="100" dirty="0">
                          <a:effectLst/>
                          <a:latin typeface="Times New Roman" panose="02020603050405020304" pitchFamily="18" charset="0"/>
                          <a:cs typeface="Times New Roman" panose="02020603050405020304" pitchFamily="18" charset="0"/>
                        </a:rPr>
                        <a:t>Содержание оценки</a:t>
                      </a:r>
                      <a:endParaRPr lang="ru-RU" sz="16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187" marR="49187" marT="0" marB="0"/>
                </a:tc>
                <a:tc>
                  <a:txBody>
                    <a:bodyPr/>
                    <a:lstStyle/>
                    <a:p>
                      <a:pPr>
                        <a:lnSpc>
                          <a:spcPct val="107000"/>
                        </a:lnSpc>
                        <a:spcAft>
                          <a:spcPts val="0"/>
                        </a:spcAft>
                      </a:pPr>
                      <a:r>
                        <a:rPr lang="ru-RU" sz="1600" kern="100" dirty="0">
                          <a:effectLst/>
                          <a:latin typeface="Times New Roman" panose="02020603050405020304" pitchFamily="18" charset="0"/>
                          <a:cs typeface="Times New Roman" panose="02020603050405020304" pitchFamily="18" charset="0"/>
                        </a:rPr>
                        <a:t>Определение степени (уровня) достижения обучающимися личностных, </a:t>
                      </a:r>
                      <a:r>
                        <a:rPr lang="ru-RU" sz="1600" kern="100" dirty="0" err="1">
                          <a:effectLst/>
                          <a:latin typeface="Times New Roman" panose="02020603050405020304" pitchFamily="18" charset="0"/>
                          <a:cs typeface="Times New Roman" panose="02020603050405020304" pitchFamily="18" charset="0"/>
                        </a:rPr>
                        <a:t>метапредметных</a:t>
                      </a:r>
                      <a:r>
                        <a:rPr lang="ru-RU" sz="1600" kern="100" dirty="0">
                          <a:effectLst/>
                          <a:latin typeface="Times New Roman" panose="02020603050405020304" pitchFamily="18" charset="0"/>
                          <a:cs typeface="Times New Roman" panose="02020603050405020304" pitchFamily="18" charset="0"/>
                        </a:rPr>
                        <a:t> и предметных результатов освоения основной образовательной программы основного общего образования</a:t>
                      </a:r>
                      <a:endParaRPr lang="ru-RU" sz="16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187" marR="49187" marT="0" marB="0"/>
                </a:tc>
                <a:tc>
                  <a:txBody>
                    <a:bodyPr/>
                    <a:lstStyle/>
                    <a:p>
                      <a:pPr>
                        <a:lnSpc>
                          <a:spcPct val="107000"/>
                        </a:lnSpc>
                        <a:spcAft>
                          <a:spcPts val="0"/>
                        </a:spcAft>
                      </a:pPr>
                      <a:r>
                        <a:rPr lang="ru-RU" sz="1600" kern="100" dirty="0">
                          <a:effectLst/>
                          <a:latin typeface="Times New Roman" panose="02020603050405020304" pitchFamily="18" charset="0"/>
                          <a:cs typeface="Times New Roman" panose="02020603050405020304" pitchFamily="18" charset="0"/>
                        </a:rPr>
                        <a:t>Определение качества реализации программ содержательного раздела основной образовательной программы основного общего образования. Определение уровня соответствия профессиональной компетентности педагогов требованиям профессиональных стандартов</a:t>
                      </a:r>
                      <a:endParaRPr lang="ru-RU" sz="16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187" marR="49187" marT="0" marB="0"/>
                </a:tc>
                <a:extLst>
                  <a:ext uri="{0D108BD9-81ED-4DB2-BD59-A6C34878D82A}">
                    <a16:rowId xmlns:a16="http://schemas.microsoft.com/office/drawing/2014/main" val="2704053205"/>
                  </a:ext>
                </a:extLst>
              </a:tr>
              <a:tr h="1780247">
                <a:tc>
                  <a:txBody>
                    <a:bodyPr/>
                    <a:lstStyle/>
                    <a:p>
                      <a:pPr algn="just">
                        <a:lnSpc>
                          <a:spcPct val="107000"/>
                        </a:lnSpc>
                        <a:spcAft>
                          <a:spcPts val="800"/>
                        </a:spcAft>
                      </a:pPr>
                      <a:r>
                        <a:rPr lang="ru-RU" sz="1600" b="1" kern="100" dirty="0">
                          <a:effectLst/>
                          <a:latin typeface="Times New Roman" panose="02020603050405020304" pitchFamily="18" charset="0"/>
                          <a:cs typeface="Times New Roman" panose="02020603050405020304" pitchFamily="18" charset="0"/>
                        </a:rPr>
                        <a:t>Локальные нормативные акты</a:t>
                      </a:r>
                      <a:endParaRPr lang="ru-RU" sz="16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187" marR="49187" marT="0" marB="0"/>
                </a:tc>
                <a:tc>
                  <a:txBody>
                    <a:bodyPr/>
                    <a:lstStyle/>
                    <a:p>
                      <a:pPr>
                        <a:lnSpc>
                          <a:spcPct val="107000"/>
                        </a:lnSpc>
                        <a:spcAft>
                          <a:spcPts val="0"/>
                        </a:spcAft>
                      </a:pPr>
                      <a:r>
                        <a:rPr lang="ru-RU" sz="1600" kern="100" dirty="0">
                          <a:effectLst/>
                          <a:latin typeface="Times New Roman" panose="02020603050405020304" pitchFamily="18" charset="0"/>
                          <a:cs typeface="Times New Roman" panose="02020603050405020304" pitchFamily="18" charset="0"/>
                        </a:rPr>
                        <a:t>- Положение о формах, периодичности, порядке текущего контроля успеваемости и промежуточной аттестации обучающихся». </a:t>
                      </a:r>
                    </a:p>
                    <a:p>
                      <a:pPr>
                        <a:lnSpc>
                          <a:spcPct val="107000"/>
                        </a:lnSpc>
                        <a:spcAft>
                          <a:spcPts val="0"/>
                        </a:spcAft>
                      </a:pPr>
                      <a:r>
                        <a:rPr lang="ru-RU" sz="1600" kern="100" dirty="0">
                          <a:effectLst/>
                          <a:latin typeface="Times New Roman" panose="02020603050405020304" pitchFamily="18" charset="0"/>
                          <a:cs typeface="Times New Roman" panose="02020603050405020304" pitchFamily="18" charset="0"/>
                        </a:rPr>
                        <a:t>- Положение об оценке проектной деятельности обучающихся.</a:t>
                      </a:r>
                    </a:p>
                    <a:p>
                      <a:pPr>
                        <a:lnSpc>
                          <a:spcPct val="107000"/>
                        </a:lnSpc>
                        <a:spcAft>
                          <a:spcPts val="0"/>
                        </a:spcAft>
                      </a:pPr>
                      <a:r>
                        <a:rPr lang="ru-RU" sz="1600" kern="100" dirty="0">
                          <a:effectLst/>
                          <a:latin typeface="Times New Roman" panose="02020603050405020304" pitchFamily="18" charset="0"/>
                          <a:cs typeface="Times New Roman" panose="02020603050405020304" pitchFamily="18" charset="0"/>
                        </a:rPr>
                        <a:t> - Положение об оценке образовательных достижений.</a:t>
                      </a:r>
                    </a:p>
                    <a:p>
                      <a:pPr>
                        <a:lnSpc>
                          <a:spcPct val="107000"/>
                        </a:lnSpc>
                        <a:spcAft>
                          <a:spcPts val="0"/>
                        </a:spcAft>
                      </a:pPr>
                      <a:r>
                        <a:rPr lang="ru-RU" sz="1600" kern="100" dirty="0">
                          <a:effectLst/>
                          <a:latin typeface="Times New Roman" panose="02020603050405020304" pitchFamily="18" charset="0"/>
                          <a:cs typeface="Times New Roman" panose="02020603050405020304" pitchFamily="18" charset="0"/>
                        </a:rPr>
                        <a:t> -Положение о портфолио достижений обучающихся.</a:t>
                      </a:r>
                      <a:endParaRPr lang="ru-RU" sz="16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187" marR="49187" marT="0" marB="0"/>
                </a:tc>
                <a:tc>
                  <a:txBody>
                    <a:bodyPr/>
                    <a:lstStyle/>
                    <a:p>
                      <a:pPr algn="ctr">
                        <a:lnSpc>
                          <a:spcPct val="107000"/>
                        </a:lnSpc>
                        <a:spcAft>
                          <a:spcPts val="0"/>
                        </a:spcAft>
                      </a:pPr>
                      <a:r>
                        <a:rPr lang="ru-RU" sz="1600" kern="100" dirty="0">
                          <a:effectLst/>
                          <a:latin typeface="Times New Roman" panose="02020603050405020304" pitchFamily="18" charset="0"/>
                          <a:cs typeface="Times New Roman" panose="02020603050405020304" pitchFamily="18" charset="0"/>
                        </a:rPr>
                        <a:t>Положение о порядке разработки, утверждения, внесения изменений и дополнений в образовательные программы </a:t>
                      </a:r>
                      <a:endParaRPr lang="ru-RU" sz="16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187" marR="49187" marT="0" marB="0"/>
                </a:tc>
                <a:extLst>
                  <a:ext uri="{0D108BD9-81ED-4DB2-BD59-A6C34878D82A}">
                    <a16:rowId xmlns:a16="http://schemas.microsoft.com/office/drawing/2014/main" val="2718893476"/>
                  </a:ext>
                </a:extLst>
              </a:tr>
            </a:tbl>
          </a:graphicData>
        </a:graphic>
      </p:graphicFrame>
    </p:spTree>
    <p:extLst>
      <p:ext uri="{BB962C8B-B14F-4D97-AF65-F5344CB8AC3E}">
        <p14:creationId xmlns:p14="http://schemas.microsoft.com/office/powerpoint/2010/main" val="3095027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35430" y="1109271"/>
            <a:ext cx="11397342" cy="5139129"/>
          </a:xfrm>
        </p:spPr>
        <p:txBody>
          <a:bodyPr>
            <a:noAutofit/>
          </a:bodyPr>
          <a:lstStyle/>
          <a:p>
            <a:r>
              <a:rPr lang="ru-RU" dirty="0" err="1">
                <a:latin typeface="Times New Roman" panose="02020603050405020304" pitchFamily="18" charset="0"/>
                <a:ea typeface="Cambria Math" panose="02040503050406030204" pitchFamily="18" charset="0"/>
                <a:cs typeface="Times New Roman" panose="02020603050405020304" pitchFamily="18" charset="0"/>
              </a:rPr>
              <a:t>Минпросвещения</a:t>
            </a:r>
            <a:r>
              <a:rPr lang="ru-RU" dirty="0">
                <a:latin typeface="Times New Roman" panose="02020603050405020304" pitchFamily="18" charset="0"/>
                <a:ea typeface="Cambria Math" panose="02040503050406030204" pitchFamily="18" charset="0"/>
                <a:cs typeface="Times New Roman" panose="02020603050405020304" pitchFamily="18" charset="0"/>
              </a:rPr>
              <a:t> ввело единые подходы к системе оценивания достижения учащимися планируемых результатов освоения ООП. Их закрепили в </a:t>
            </a:r>
            <a:r>
              <a:rPr lang="ru-RU" dirty="0">
                <a:latin typeface="Times New Roman" panose="02020603050405020304" pitchFamily="18" charset="0"/>
                <a:ea typeface="Cambria Math" panose="02040503050406030204" pitchFamily="18" charset="0"/>
                <a:cs typeface="Times New Roman" panose="02020603050405020304" pitchFamily="18" charset="0"/>
                <a:hlinkClick r:id="rId2"/>
              </a:rPr>
              <a:t>федеральных образовательных программах</a:t>
            </a:r>
            <a:r>
              <a:rPr lang="ru-RU" dirty="0">
                <a:latin typeface="Times New Roman" panose="02020603050405020304" pitchFamily="18" charset="0"/>
                <a:ea typeface="Cambria Math" panose="02040503050406030204" pitchFamily="18" charset="0"/>
                <a:cs typeface="Times New Roman" panose="02020603050405020304" pitchFamily="18" charset="0"/>
              </a:rPr>
              <a:t> и </a:t>
            </a:r>
            <a:r>
              <a:rPr lang="ru-RU" dirty="0">
                <a:latin typeface="Times New Roman" panose="02020603050405020304" pitchFamily="18" charset="0"/>
                <a:ea typeface="Cambria Math" panose="02040503050406030204" pitchFamily="18" charset="0"/>
                <a:cs typeface="Times New Roman" panose="02020603050405020304" pitchFamily="18" charset="0"/>
                <a:hlinkClick r:id="rId3"/>
              </a:rPr>
              <a:t>письме </a:t>
            </a:r>
            <a:r>
              <a:rPr lang="ru-RU" dirty="0" err="1">
                <a:latin typeface="Times New Roman" panose="02020603050405020304" pitchFamily="18" charset="0"/>
                <a:ea typeface="Cambria Math" panose="02040503050406030204" pitchFamily="18" charset="0"/>
                <a:cs typeface="Times New Roman" panose="02020603050405020304" pitchFamily="18" charset="0"/>
                <a:hlinkClick r:id="rId3"/>
              </a:rPr>
              <a:t>Минпросвещения</a:t>
            </a:r>
            <a:r>
              <a:rPr lang="ru-RU" dirty="0">
                <a:latin typeface="Times New Roman" panose="02020603050405020304" pitchFamily="18" charset="0"/>
                <a:ea typeface="Cambria Math" panose="02040503050406030204" pitchFamily="18" charset="0"/>
                <a:cs typeface="Times New Roman" panose="02020603050405020304" pitchFamily="18" charset="0"/>
                <a:hlinkClick r:id="rId3"/>
              </a:rPr>
              <a:t> от 13.01.2023 № 03-49</a:t>
            </a:r>
            <a:r>
              <a:rPr lang="ru-RU" dirty="0">
                <a:latin typeface="Times New Roman" panose="02020603050405020304" pitchFamily="18" charset="0"/>
                <a:ea typeface="Cambria Math" panose="02040503050406030204" pitchFamily="18" charset="0"/>
                <a:cs typeface="Times New Roman" panose="02020603050405020304" pitchFamily="18" charset="0"/>
              </a:rPr>
              <a:t>.</a:t>
            </a:r>
          </a:p>
          <a:p>
            <a:r>
              <a:rPr lang="ru-RU" dirty="0">
                <a:latin typeface="Times New Roman" panose="02020603050405020304" pitchFamily="18" charset="0"/>
                <a:ea typeface="Cambria Math" panose="02040503050406030204" pitchFamily="18" charset="0"/>
                <a:cs typeface="Times New Roman" panose="02020603050405020304" pitchFamily="18" charset="0"/>
              </a:rPr>
              <a:t>Оценку достижений делят на внешнюю, которую проводят органы власти и уполномоченные организации, и внутреннюю. </a:t>
            </a:r>
            <a:endParaRPr lang="en-US" dirty="0" smtClean="0">
              <a:latin typeface="Times New Roman" panose="02020603050405020304" pitchFamily="18" charset="0"/>
              <a:ea typeface="Cambria Math" panose="02040503050406030204" pitchFamily="18" charset="0"/>
              <a:cs typeface="Times New Roman" panose="02020603050405020304" pitchFamily="18" charset="0"/>
            </a:endParaRPr>
          </a:p>
          <a:p>
            <a:r>
              <a:rPr lang="ru-RU" dirty="0" smtClean="0">
                <a:latin typeface="Times New Roman" panose="02020603050405020304" pitchFamily="18" charset="0"/>
                <a:ea typeface="Cambria Math" panose="02040503050406030204" pitchFamily="18" charset="0"/>
                <a:cs typeface="Times New Roman" panose="02020603050405020304" pitchFamily="18" charset="0"/>
              </a:rPr>
              <a:t>Внутреннюю оценку </a:t>
            </a:r>
            <a:r>
              <a:rPr lang="ru-RU" dirty="0">
                <a:latin typeface="Times New Roman" panose="02020603050405020304" pitchFamily="18" charset="0"/>
                <a:ea typeface="Cambria Math" panose="02040503050406030204" pitchFamily="18" charset="0"/>
                <a:cs typeface="Times New Roman" panose="02020603050405020304" pitchFamily="18" charset="0"/>
              </a:rPr>
              <a:t>проводит школа в разных формах – стартовой диагностики, текущей, тематической и итоговой оценки, промежуточной аттестации, психолого-педагогического наблюдения, внутреннего мониторинга образовательных достижений (п. 19.7 </a:t>
            </a:r>
            <a:r>
              <a:rPr lang="ru-RU" dirty="0">
                <a:latin typeface="Times New Roman" panose="02020603050405020304" pitchFamily="18" charset="0"/>
                <a:ea typeface="Cambria Math" panose="02040503050406030204" pitchFamily="18" charset="0"/>
                <a:cs typeface="Times New Roman" panose="02020603050405020304" pitchFamily="18" charset="0"/>
                <a:hlinkClick r:id="rId4"/>
              </a:rPr>
              <a:t>ФОП НОО</a:t>
            </a:r>
            <a:r>
              <a:rPr lang="ru-RU" dirty="0">
                <a:latin typeface="Times New Roman" panose="02020603050405020304" pitchFamily="18" charset="0"/>
                <a:ea typeface="Cambria Math" panose="02040503050406030204" pitchFamily="18" charset="0"/>
                <a:cs typeface="Times New Roman" panose="02020603050405020304" pitchFamily="18" charset="0"/>
              </a:rPr>
              <a:t>, п. 18.4 </a:t>
            </a:r>
            <a:r>
              <a:rPr lang="ru-RU" dirty="0">
                <a:latin typeface="Times New Roman" panose="02020603050405020304" pitchFamily="18" charset="0"/>
                <a:ea typeface="Cambria Math" panose="02040503050406030204" pitchFamily="18" charset="0"/>
                <a:cs typeface="Times New Roman" panose="02020603050405020304" pitchFamily="18" charset="0"/>
                <a:hlinkClick r:id="rId5"/>
              </a:rPr>
              <a:t>ФОП ООО</a:t>
            </a:r>
            <a:r>
              <a:rPr lang="ru-RU" dirty="0">
                <a:latin typeface="Times New Roman" panose="02020603050405020304" pitchFamily="18" charset="0"/>
                <a:ea typeface="Cambria Math" panose="02040503050406030204" pitchFamily="18" charset="0"/>
                <a:cs typeface="Times New Roman" panose="02020603050405020304" pitchFamily="18" charset="0"/>
              </a:rPr>
              <a:t>, п. 18.4 </a:t>
            </a:r>
            <a:r>
              <a:rPr lang="ru-RU" dirty="0">
                <a:latin typeface="Times New Roman" panose="02020603050405020304" pitchFamily="18" charset="0"/>
                <a:ea typeface="Cambria Math" panose="02040503050406030204" pitchFamily="18" charset="0"/>
                <a:cs typeface="Times New Roman" panose="02020603050405020304" pitchFamily="18" charset="0"/>
                <a:hlinkClick r:id="rId6"/>
              </a:rPr>
              <a:t>ФОП СОО</a:t>
            </a:r>
            <a:r>
              <a:rPr lang="ru-RU" dirty="0">
                <a:latin typeface="Times New Roman" panose="02020603050405020304" pitchFamily="18" charset="0"/>
                <a:ea typeface="Cambria Math" panose="02040503050406030204" pitchFamily="18" charset="0"/>
                <a:cs typeface="Times New Roman" panose="02020603050405020304" pitchFamily="18" charset="0"/>
              </a:rPr>
              <a:t>).</a:t>
            </a:r>
          </a:p>
          <a:p>
            <a:pPr marL="0" indent="0">
              <a:buNone/>
            </a:pPr>
            <a:r>
              <a:rPr lang="ru-RU" dirty="0">
                <a:latin typeface="Cambria Math" panose="02040503050406030204" pitchFamily="18" charset="0"/>
                <a:ea typeface="Cambria Math" panose="02040503050406030204" pitchFamily="18" charset="0"/>
              </a:rPr>
              <a:t/>
            </a:r>
            <a:br>
              <a:rPr lang="ru-RU" dirty="0">
                <a:latin typeface="Cambria Math" panose="02040503050406030204" pitchFamily="18" charset="0"/>
                <a:ea typeface="Cambria Math" panose="02040503050406030204" pitchFamily="18" charset="0"/>
              </a:rPr>
            </a:br>
            <a:r>
              <a:rPr lang="ru-RU" dirty="0">
                <a:latin typeface="Cambria Math" panose="02040503050406030204" pitchFamily="18" charset="0"/>
                <a:ea typeface="Cambria Math" panose="02040503050406030204" pitchFamily="18" charset="0"/>
              </a:rPr>
              <a:t/>
            </a:r>
            <a:br>
              <a:rPr lang="ru-RU" dirty="0">
                <a:latin typeface="Cambria Math" panose="02040503050406030204" pitchFamily="18" charset="0"/>
                <a:ea typeface="Cambria Math" panose="02040503050406030204" pitchFamily="18" charset="0"/>
              </a:rPr>
            </a:br>
            <a:endParaRPr lang="ru-RU" dirty="0">
              <a:latin typeface="Cambria Math" panose="02040503050406030204" pitchFamily="18" charset="0"/>
              <a:ea typeface="Cambria Math" panose="02040503050406030204" pitchFamily="18" charset="0"/>
            </a:endParaRPr>
          </a:p>
          <a:p>
            <a:endParaRPr lang="ru-RU" dirty="0">
              <a:latin typeface="Cambria Math" panose="02040503050406030204" pitchFamily="18" charset="0"/>
              <a:ea typeface="Cambria Math" panose="02040503050406030204" pitchFamily="18" charset="0"/>
            </a:endParaRPr>
          </a:p>
        </p:txBody>
      </p:sp>
      <p:sp>
        <p:nvSpPr>
          <p:cNvPr id="5" name="Заголовок 1"/>
          <p:cNvSpPr>
            <a:spLocks noGrp="1"/>
          </p:cNvSpPr>
          <p:nvPr>
            <p:ph type="title"/>
          </p:nvPr>
        </p:nvSpPr>
        <p:spPr>
          <a:xfrm>
            <a:off x="838200" y="149902"/>
            <a:ext cx="10515600" cy="959370"/>
          </a:xfrm>
        </p:spPr>
        <p:txBody>
          <a:bodyPr>
            <a:noAutofit/>
          </a:bodyPr>
          <a:lstStyle/>
          <a:p>
            <a:pPr algn="ctr"/>
            <a:r>
              <a:rPr lang="ru-RU" sz="2800" b="1" dirty="0">
                <a:solidFill>
                  <a:srgbClr val="7030A0"/>
                </a:solidFill>
                <a:latin typeface="Times New Roman" panose="02020603050405020304" pitchFamily="18" charset="0"/>
                <a:ea typeface="+mn-ea"/>
                <a:cs typeface="Times New Roman" panose="02020603050405020304" pitchFamily="18" charset="0"/>
              </a:rPr>
              <a:t>Как организовать оценку образовательных достижений школьников</a:t>
            </a:r>
          </a:p>
        </p:txBody>
      </p:sp>
    </p:spTree>
    <p:extLst>
      <p:ext uri="{BB962C8B-B14F-4D97-AF65-F5344CB8AC3E}">
        <p14:creationId xmlns:p14="http://schemas.microsoft.com/office/powerpoint/2010/main" val="39926779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54842"/>
            <a:ext cx="10515600" cy="5822121"/>
          </a:xfrm>
        </p:spPr>
        <p:txBody>
          <a:bodyPr>
            <a:normAutofit/>
          </a:bodyPr>
          <a:lstStyle/>
          <a:p>
            <a:r>
              <a:rPr lang="ru-RU" sz="2600" b="1" dirty="0">
                <a:latin typeface="Times New Roman" panose="02020603050405020304" pitchFamily="18" charset="0"/>
                <a:ea typeface="Cambria Math" panose="02040503050406030204" pitchFamily="18" charset="0"/>
                <a:cs typeface="Times New Roman" panose="02020603050405020304" pitchFamily="18" charset="0"/>
              </a:rPr>
              <a:t>Оценка достижений обучающихся</a:t>
            </a:r>
          </a:p>
          <a:p>
            <a:r>
              <a:rPr lang="ru-RU" sz="2600" dirty="0">
                <a:latin typeface="Times New Roman" panose="02020603050405020304" pitchFamily="18" charset="0"/>
                <a:ea typeface="Cambria Math" panose="02040503050406030204" pitchFamily="18" charset="0"/>
                <a:cs typeface="Times New Roman" panose="02020603050405020304" pitchFamily="18" charset="0"/>
              </a:rPr>
              <a:t> В соответствии с Федеральным государственным образовательным стандартом основного общего образования п. </a:t>
            </a:r>
            <a:r>
              <a:rPr lang="ru-RU" sz="2600" b="1" dirty="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18.13 ч. 3 </a:t>
            </a:r>
            <a:r>
              <a:rPr lang="ru-RU" sz="2600" dirty="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«Система оценки достижения планируемых результатов освоения основной образовательной программы основного общего образования должна: </a:t>
            </a:r>
            <a:endParaRPr lang="ru-RU" sz="2600" dirty="0" smtClean="0">
              <a:solidFill>
                <a:srgbClr val="FF0000"/>
              </a:solidFill>
              <a:latin typeface="Times New Roman" panose="02020603050405020304" pitchFamily="18" charset="0"/>
              <a:ea typeface="Cambria Math" panose="02040503050406030204" pitchFamily="18" charset="0"/>
              <a:cs typeface="Times New Roman" panose="02020603050405020304" pitchFamily="18" charset="0"/>
            </a:endParaRPr>
          </a:p>
          <a:p>
            <a:pPr marL="0" indent="0">
              <a:buNone/>
            </a:pPr>
            <a:r>
              <a:rPr lang="ru-RU" sz="2600" dirty="0" smtClean="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 </a:t>
            </a:r>
          </a:p>
          <a:p>
            <a:pPr marL="0" indent="0">
              <a:buNone/>
            </a:pPr>
            <a:r>
              <a:rPr lang="ru-RU" sz="2600" dirty="0" smtClean="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3</a:t>
            </a:r>
            <a:r>
              <a:rPr lang="ru-RU" sz="2600" dirty="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 обеспечивать комплексный подход к оценке результатов освоения основной образовательной программы основного общего образования, позволяющий вести оценку предметных, </a:t>
            </a:r>
            <a:r>
              <a:rPr lang="ru-RU" sz="2600" dirty="0" err="1">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метапредметных</a:t>
            </a:r>
            <a:r>
              <a:rPr lang="ru-RU" sz="2600" dirty="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 и личностных результатов основного общего образования</a:t>
            </a:r>
            <a:r>
              <a:rPr lang="ru-RU" sz="2600" dirty="0">
                <a:latin typeface="Times New Roman" panose="02020603050405020304" pitchFamily="18" charset="0"/>
                <a:ea typeface="Cambria Math" panose="02040503050406030204" pitchFamily="18" charset="0"/>
                <a:cs typeface="Times New Roman" panose="02020603050405020304" pitchFamily="18" charset="0"/>
              </a:rPr>
              <a:t>». </a:t>
            </a:r>
          </a:p>
          <a:p>
            <a:r>
              <a:rPr lang="ru-RU" sz="2600" dirty="0">
                <a:latin typeface="Times New Roman" panose="02020603050405020304" pitchFamily="18" charset="0"/>
                <a:ea typeface="Cambria Math" panose="02040503050406030204" pitchFamily="18" charset="0"/>
                <a:cs typeface="Times New Roman" panose="02020603050405020304" pitchFamily="18" charset="0"/>
              </a:rPr>
              <a:t>Оценка каждой группы планируемых результатов имеет свою специфику</a:t>
            </a:r>
          </a:p>
        </p:txBody>
      </p:sp>
    </p:spTree>
    <p:extLst>
      <p:ext uri="{BB962C8B-B14F-4D97-AF65-F5344CB8AC3E}">
        <p14:creationId xmlns:p14="http://schemas.microsoft.com/office/powerpoint/2010/main" val="2194068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82137"/>
            <a:ext cx="10515600" cy="5794826"/>
          </a:xfrm>
        </p:spPr>
        <p:txBody>
          <a:bodyPr>
            <a:normAutofit fontScale="92500"/>
          </a:bodyPr>
          <a:lstStyle/>
          <a:p>
            <a:pPr algn="just"/>
            <a:r>
              <a:rPr lang="ru-RU" dirty="0">
                <a:latin typeface="Times New Roman" panose="02020603050405020304" pitchFamily="18" charset="0"/>
                <a:ea typeface="Cambria Math" panose="02040503050406030204" pitchFamily="18" charset="0"/>
                <a:cs typeface="Times New Roman" panose="02020603050405020304" pitchFamily="18" charset="0"/>
              </a:rPr>
              <a:t>Указываются конкретные способы оценки динамики индивидуальных достижений обучающихся в процессе освоения ООП основного общего образования. Например, проведение сравнительного анализа результатов по комплексу оценочных процедур с использованием инструментов ИКТ для построения графиков, отражающих динамику достижения личностных и </a:t>
            </a:r>
            <a:r>
              <a:rPr lang="ru-RU" dirty="0" err="1">
                <a:latin typeface="Times New Roman" panose="02020603050405020304" pitchFamily="18" charset="0"/>
                <a:ea typeface="Cambria Math" panose="02040503050406030204" pitchFamily="18" charset="0"/>
                <a:cs typeface="Times New Roman" panose="02020603050405020304" pitchFamily="18" charset="0"/>
              </a:rPr>
              <a:t>метапредметных</a:t>
            </a:r>
            <a:r>
              <a:rPr lang="ru-RU" dirty="0">
                <a:latin typeface="Times New Roman" panose="02020603050405020304" pitchFamily="18" charset="0"/>
                <a:ea typeface="Cambria Math" panose="02040503050406030204" pitchFamily="18" charset="0"/>
                <a:cs typeface="Times New Roman" panose="02020603050405020304" pitchFamily="18" charset="0"/>
              </a:rPr>
              <a:t> результатов. </a:t>
            </a:r>
            <a:endParaRPr lang="ru-RU" dirty="0" smtClean="0">
              <a:latin typeface="Times New Roman" panose="02020603050405020304" pitchFamily="18" charset="0"/>
              <a:ea typeface="Cambria Math" panose="02040503050406030204" pitchFamily="18" charset="0"/>
              <a:cs typeface="Times New Roman" panose="02020603050405020304" pitchFamily="18" charset="0"/>
            </a:endParaRPr>
          </a:p>
          <a:p>
            <a:pPr algn="just"/>
            <a:r>
              <a:rPr lang="ru-RU" dirty="0" smtClean="0">
                <a:latin typeface="Times New Roman" panose="02020603050405020304" pitchFamily="18" charset="0"/>
                <a:ea typeface="Cambria Math" panose="02040503050406030204" pitchFamily="18" charset="0"/>
                <a:cs typeface="Times New Roman" panose="02020603050405020304" pitchFamily="18" charset="0"/>
              </a:rPr>
              <a:t>Выставление </a:t>
            </a:r>
            <a:r>
              <a:rPr lang="ru-RU" dirty="0">
                <a:latin typeface="Times New Roman" panose="02020603050405020304" pitchFamily="18" charset="0"/>
                <a:ea typeface="Cambria Math" panose="02040503050406030204" pitchFamily="18" charset="0"/>
                <a:cs typeface="Times New Roman" panose="02020603050405020304" pitchFamily="18" charset="0"/>
              </a:rPr>
              <a:t>отметок за достижение предметных планируемых результатов осуществляется на основе «принципа сложения» – итоговая отметка за контрольную работу (четверть, год) выставляется за процент достигнутых обучающимся результатов. Используется система близкая к зачетной, обучающийся узнает, какие виды контрольных процедур он должен выполнить в рамках темы, если в начале темы он получает отрицательную отметку, то имеет право ее исправить (при этом ранее полученная отрицательная отметка не учитывается при выставлении отметки за четверть / триместр и т. п.).</a:t>
            </a:r>
          </a:p>
          <a:p>
            <a:endParaRPr lang="ru-RU" dirty="0"/>
          </a:p>
        </p:txBody>
      </p:sp>
    </p:spTree>
    <p:extLst>
      <p:ext uri="{BB962C8B-B14F-4D97-AF65-F5344CB8AC3E}">
        <p14:creationId xmlns:p14="http://schemas.microsoft.com/office/powerpoint/2010/main" val="13984049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19466"/>
            <a:ext cx="10515600" cy="644809"/>
          </a:xfrm>
        </p:spPr>
        <p:txBody>
          <a:bodyPr>
            <a:normAutofit/>
          </a:bodyPr>
          <a:lstStyle/>
          <a:p>
            <a:pPr marL="228600" indent="-228600" algn="ctr">
              <a:spcBef>
                <a:spcPts val="1000"/>
              </a:spcBef>
              <a:buFont typeface="Arial" panose="020B0604020202020204" pitchFamily="34" charset="0"/>
              <a:buChar char="•"/>
            </a:pPr>
            <a:r>
              <a:rPr lang="ru-RU" sz="2800" b="1" dirty="0">
                <a:effectLst>
                  <a:outerShdw blurRad="38100" dist="38100" dir="2700000" algn="tl">
                    <a:srgbClr val="000000">
                      <a:alpha val="43137"/>
                    </a:srgbClr>
                  </a:outerShdw>
                </a:effectLst>
                <a:latin typeface="Times New Roman" panose="02020603050405020304" pitchFamily="18" charset="0"/>
                <a:ea typeface="Cambria Math" panose="02040503050406030204" pitchFamily="18" charset="0"/>
                <a:cs typeface="Times New Roman" panose="02020603050405020304" pitchFamily="18" charset="0"/>
              </a:rPr>
              <a:t>Оценка эффективности образовательной организации</a:t>
            </a:r>
          </a:p>
        </p:txBody>
      </p:sp>
      <p:sp>
        <p:nvSpPr>
          <p:cNvPr id="3" name="Объект 2"/>
          <p:cNvSpPr>
            <a:spLocks noGrp="1"/>
          </p:cNvSpPr>
          <p:nvPr>
            <p:ph idx="1"/>
          </p:nvPr>
        </p:nvSpPr>
        <p:spPr>
          <a:xfrm>
            <a:off x="300252" y="655093"/>
            <a:ext cx="11423176" cy="5895832"/>
          </a:xfrm>
        </p:spPr>
        <p:txBody>
          <a:bodyPr>
            <a:noAutofit/>
          </a:bodyPr>
          <a:lstStyle/>
          <a:p>
            <a:r>
              <a:rPr lang="ru-RU" sz="2400" dirty="0">
                <a:latin typeface="Times New Roman" panose="02020603050405020304" pitchFamily="18" charset="0"/>
                <a:ea typeface="Cambria Math" panose="02040503050406030204" pitchFamily="18" charset="0"/>
                <a:cs typeface="Times New Roman" panose="02020603050405020304" pitchFamily="18" charset="0"/>
              </a:rPr>
              <a:t>Внутренняя система оценки качества МБОУ «СОШ №…» включает оценку реализации основной образовательной программы основного общего образования, а именно: </a:t>
            </a:r>
          </a:p>
          <a:p>
            <a:pPr marL="0" indent="0">
              <a:buNone/>
            </a:pPr>
            <a:r>
              <a:rPr lang="ru-RU" sz="2400" dirty="0">
                <a:latin typeface="Times New Roman" panose="02020603050405020304" pitchFamily="18" charset="0"/>
                <a:ea typeface="Cambria Math" panose="02040503050406030204" pitchFamily="18" charset="0"/>
                <a:cs typeface="Times New Roman" panose="02020603050405020304" pitchFamily="18" charset="0"/>
              </a:rPr>
              <a:t>- достижения личностных, </a:t>
            </a:r>
            <a:r>
              <a:rPr lang="ru-RU" sz="2400" dirty="0" err="1">
                <a:latin typeface="Times New Roman" panose="02020603050405020304" pitchFamily="18" charset="0"/>
                <a:ea typeface="Cambria Math" panose="02040503050406030204" pitchFamily="18" charset="0"/>
                <a:cs typeface="Times New Roman" panose="02020603050405020304" pitchFamily="18" charset="0"/>
              </a:rPr>
              <a:t>метапредметных</a:t>
            </a:r>
            <a:r>
              <a:rPr lang="ru-RU" sz="2400" dirty="0">
                <a:latin typeface="Times New Roman" panose="02020603050405020304" pitchFamily="18" charset="0"/>
                <a:ea typeface="Cambria Math" panose="02040503050406030204" pitchFamily="18" charset="0"/>
                <a:cs typeface="Times New Roman" panose="02020603050405020304" pitchFamily="18" charset="0"/>
              </a:rPr>
              <a:t> и предметных планируемых результатов реализации основной образовательной программы основного общего образования. </a:t>
            </a:r>
          </a:p>
          <a:p>
            <a:pPr marL="0" indent="0">
              <a:buNone/>
            </a:pPr>
            <a:r>
              <a:rPr lang="ru-RU" sz="2400" dirty="0">
                <a:latin typeface="Times New Roman" panose="02020603050405020304" pitchFamily="18" charset="0"/>
                <a:ea typeface="Cambria Math" panose="02040503050406030204" pitchFamily="18" charset="0"/>
                <a:cs typeface="Times New Roman" panose="02020603050405020304" pitchFamily="18" charset="0"/>
              </a:rPr>
              <a:t>- реализации основной образовательной программы основного общего образования в части определения качества реализации рабочих программ учебных предметов, курсов, в том числе и курсов внеурочной деятельности, а также уровня реализации отдельных программ содержательного раздела – программы развития универсальных учебных действий, программы воспитания и социализации обучающихся, программы коррекционной работы. </a:t>
            </a:r>
          </a:p>
          <a:p>
            <a:pPr marL="0" indent="0">
              <a:buNone/>
            </a:pPr>
            <a:r>
              <a:rPr lang="ru-RU" sz="2400" dirty="0">
                <a:latin typeface="Times New Roman" panose="02020603050405020304" pitchFamily="18" charset="0"/>
                <a:ea typeface="Cambria Math" panose="02040503050406030204" pitchFamily="18" charset="0"/>
                <a:cs typeface="Times New Roman" panose="02020603050405020304" pitchFamily="18" charset="0"/>
              </a:rPr>
              <a:t>-  </a:t>
            </a:r>
            <a:r>
              <a:rPr lang="ru-RU" sz="2400" dirty="0" err="1">
                <a:latin typeface="Times New Roman" panose="02020603050405020304" pitchFamily="18" charset="0"/>
                <a:ea typeface="Cambria Math" panose="02040503050406030204" pitchFamily="18" charset="0"/>
                <a:cs typeface="Times New Roman" panose="02020603050405020304" pitchFamily="18" charset="0"/>
              </a:rPr>
              <a:t>сформированности</a:t>
            </a:r>
            <a:r>
              <a:rPr lang="ru-RU" sz="2400" dirty="0">
                <a:latin typeface="Times New Roman" panose="02020603050405020304" pitchFamily="18" charset="0"/>
                <a:ea typeface="Cambria Math" panose="02040503050406030204" pitchFamily="18" charset="0"/>
                <a:cs typeface="Times New Roman" panose="02020603050405020304" pitchFamily="18" charset="0"/>
              </a:rPr>
              <a:t> кадровых условий реализации основной образовательной программы основного общего образования на основе определения уровня соответствия профессиональной компетентности педагогов требованиям </a:t>
            </a:r>
          </a:p>
        </p:txBody>
      </p:sp>
    </p:spTree>
    <p:extLst>
      <p:ext uri="{BB962C8B-B14F-4D97-AF65-F5344CB8AC3E}">
        <p14:creationId xmlns:p14="http://schemas.microsoft.com/office/powerpoint/2010/main" val="4396441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323998497"/>
              </p:ext>
            </p:extLst>
          </p:nvPr>
        </p:nvGraphicFramePr>
        <p:xfrm>
          <a:off x="726924" y="269779"/>
          <a:ext cx="10996503" cy="6062781"/>
        </p:xfrm>
        <a:graphic>
          <a:graphicData uri="http://schemas.openxmlformats.org/drawingml/2006/table">
            <a:tbl>
              <a:tblPr firstRow="1" firstCol="1" bandRow="1">
                <a:tableStyleId>{5940675A-B579-460E-94D1-54222C63F5DA}</a:tableStyleId>
              </a:tblPr>
              <a:tblGrid>
                <a:gridCol w="2486422">
                  <a:extLst>
                    <a:ext uri="{9D8B030D-6E8A-4147-A177-3AD203B41FA5}">
                      <a16:colId xmlns:a16="http://schemas.microsoft.com/office/drawing/2014/main" val="868613444"/>
                    </a:ext>
                  </a:extLst>
                </a:gridCol>
                <a:gridCol w="3846716">
                  <a:extLst>
                    <a:ext uri="{9D8B030D-6E8A-4147-A177-3AD203B41FA5}">
                      <a16:colId xmlns:a16="http://schemas.microsoft.com/office/drawing/2014/main" val="1456766733"/>
                    </a:ext>
                  </a:extLst>
                </a:gridCol>
                <a:gridCol w="2054564">
                  <a:extLst>
                    <a:ext uri="{9D8B030D-6E8A-4147-A177-3AD203B41FA5}">
                      <a16:colId xmlns:a16="http://schemas.microsoft.com/office/drawing/2014/main" val="239200903"/>
                    </a:ext>
                  </a:extLst>
                </a:gridCol>
                <a:gridCol w="2608801">
                  <a:extLst>
                    <a:ext uri="{9D8B030D-6E8A-4147-A177-3AD203B41FA5}">
                      <a16:colId xmlns:a16="http://schemas.microsoft.com/office/drawing/2014/main" val="1093669157"/>
                    </a:ext>
                  </a:extLst>
                </a:gridCol>
              </a:tblGrid>
              <a:tr h="505231">
                <a:tc>
                  <a:txBody>
                    <a:bodyPr/>
                    <a:lstStyle/>
                    <a:p>
                      <a:pPr algn="ctr">
                        <a:lnSpc>
                          <a:spcPct val="107000"/>
                        </a:lnSpc>
                        <a:spcAft>
                          <a:spcPts val="0"/>
                        </a:spcAft>
                      </a:pPr>
                      <a:r>
                        <a:rPr lang="ru-RU" sz="1800" b="1" kern="100" dirty="0">
                          <a:effectLst/>
                          <a:latin typeface="Times New Roman" panose="02020603050405020304" pitchFamily="18" charset="0"/>
                          <a:cs typeface="Times New Roman" panose="02020603050405020304" pitchFamily="18" charset="0"/>
                        </a:rPr>
                        <a:t>Объект оценивания</a:t>
                      </a:r>
                      <a:endParaRPr lang="ru-RU" sz="18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33" marR="63533" marT="0" marB="0"/>
                </a:tc>
                <a:tc>
                  <a:txBody>
                    <a:bodyPr/>
                    <a:lstStyle/>
                    <a:p>
                      <a:pPr algn="ctr">
                        <a:lnSpc>
                          <a:spcPct val="107000"/>
                        </a:lnSpc>
                        <a:spcAft>
                          <a:spcPts val="0"/>
                        </a:spcAft>
                      </a:pPr>
                      <a:r>
                        <a:rPr lang="ru-RU" sz="1800" b="1" kern="100" dirty="0">
                          <a:effectLst/>
                          <a:latin typeface="Times New Roman" panose="02020603050405020304" pitchFamily="18" charset="0"/>
                          <a:cs typeface="Times New Roman" panose="02020603050405020304" pitchFamily="18" charset="0"/>
                        </a:rPr>
                        <a:t>Содержание оценивания</a:t>
                      </a:r>
                      <a:endParaRPr lang="ru-RU" sz="18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33" marR="63533" marT="0" marB="0"/>
                </a:tc>
                <a:tc>
                  <a:txBody>
                    <a:bodyPr/>
                    <a:lstStyle/>
                    <a:p>
                      <a:pPr algn="ctr">
                        <a:lnSpc>
                          <a:spcPct val="107000"/>
                        </a:lnSpc>
                        <a:spcAft>
                          <a:spcPts val="0"/>
                        </a:spcAft>
                      </a:pPr>
                      <a:r>
                        <a:rPr lang="ru-RU" sz="1800" b="1" kern="100" dirty="0">
                          <a:effectLst/>
                          <a:latin typeface="Times New Roman" panose="02020603050405020304" pitchFamily="18" charset="0"/>
                          <a:cs typeface="Times New Roman" panose="02020603050405020304" pitchFamily="18" charset="0"/>
                        </a:rPr>
                        <a:t>Механизм</a:t>
                      </a:r>
                      <a:endParaRPr lang="ru-RU" sz="18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33" marR="63533" marT="0" marB="0"/>
                </a:tc>
                <a:tc>
                  <a:txBody>
                    <a:bodyPr/>
                    <a:lstStyle/>
                    <a:p>
                      <a:pPr algn="ctr">
                        <a:lnSpc>
                          <a:spcPct val="107000"/>
                        </a:lnSpc>
                        <a:spcAft>
                          <a:spcPts val="0"/>
                        </a:spcAft>
                      </a:pPr>
                      <a:r>
                        <a:rPr lang="ru-RU" sz="1800" b="1" kern="100" dirty="0">
                          <a:effectLst/>
                          <a:latin typeface="Times New Roman" panose="02020603050405020304" pitchFamily="18" charset="0"/>
                          <a:cs typeface="Times New Roman" panose="02020603050405020304" pitchFamily="18" charset="0"/>
                        </a:rPr>
                        <a:t>Инструментарий</a:t>
                      </a:r>
                      <a:endParaRPr lang="ru-RU" sz="18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33" marR="63533" marT="0" marB="0"/>
                </a:tc>
                <a:extLst>
                  <a:ext uri="{0D108BD9-81ED-4DB2-BD59-A6C34878D82A}">
                    <a16:rowId xmlns:a16="http://schemas.microsoft.com/office/drawing/2014/main" val="84215400"/>
                  </a:ext>
                </a:extLst>
              </a:tr>
              <a:tr h="1263080">
                <a:tc>
                  <a:txBody>
                    <a:bodyPr/>
                    <a:lstStyle/>
                    <a:p>
                      <a:pPr algn="just">
                        <a:lnSpc>
                          <a:spcPct val="107000"/>
                        </a:lnSpc>
                        <a:spcAft>
                          <a:spcPts val="0"/>
                        </a:spcAft>
                      </a:pPr>
                      <a:r>
                        <a:rPr lang="ru-RU" sz="1800" kern="100" dirty="0">
                          <a:effectLst/>
                          <a:latin typeface="Times New Roman" panose="02020603050405020304" pitchFamily="18" charset="0"/>
                          <a:cs typeface="Times New Roman" panose="02020603050405020304" pitchFamily="18" charset="0"/>
                        </a:rPr>
                        <a:t>Основная образовательная программа основного общего образования</a:t>
                      </a:r>
                      <a:endParaRPr lang="ru-RU" sz="1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33" marR="63533" marT="0" marB="0"/>
                </a:tc>
                <a:tc>
                  <a:txBody>
                    <a:bodyPr/>
                    <a:lstStyle/>
                    <a:p>
                      <a:pPr algn="just">
                        <a:lnSpc>
                          <a:spcPct val="107000"/>
                        </a:lnSpc>
                        <a:spcAft>
                          <a:spcPts val="0"/>
                        </a:spcAft>
                      </a:pPr>
                      <a:r>
                        <a:rPr lang="ru-RU" sz="1800" kern="100">
                          <a:effectLst/>
                          <a:latin typeface="Times New Roman" panose="02020603050405020304" pitchFamily="18" charset="0"/>
                          <a:cs typeface="Times New Roman" panose="02020603050405020304" pitchFamily="18" charset="0"/>
                        </a:rPr>
                        <a:t>Требования ФГОС ООО к структуре ООП</a:t>
                      </a:r>
                      <a:endParaRPr lang="ru-RU" sz="18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3533" marR="63533" marT="0" marB="0"/>
                </a:tc>
                <a:tc>
                  <a:txBody>
                    <a:bodyPr/>
                    <a:lstStyle/>
                    <a:p>
                      <a:pPr algn="just">
                        <a:lnSpc>
                          <a:spcPct val="107000"/>
                        </a:lnSpc>
                        <a:spcAft>
                          <a:spcPts val="0"/>
                        </a:spcAft>
                      </a:pPr>
                      <a:r>
                        <a:rPr lang="ru-RU" sz="1800" kern="100">
                          <a:effectLst/>
                          <a:latin typeface="Times New Roman" panose="02020603050405020304" pitchFamily="18" charset="0"/>
                          <a:cs typeface="Times New Roman" panose="02020603050405020304" pitchFamily="18" charset="0"/>
                        </a:rPr>
                        <a:t>Оценка качества ООП ООО</a:t>
                      </a:r>
                      <a:endParaRPr lang="ru-RU" sz="18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3533" marR="63533" marT="0" marB="0"/>
                </a:tc>
                <a:tc>
                  <a:txBody>
                    <a:bodyPr/>
                    <a:lstStyle/>
                    <a:p>
                      <a:pPr algn="just">
                        <a:lnSpc>
                          <a:spcPct val="107000"/>
                        </a:lnSpc>
                        <a:spcAft>
                          <a:spcPts val="0"/>
                        </a:spcAft>
                      </a:pPr>
                      <a:r>
                        <a:rPr lang="ru-RU" sz="1800" kern="100">
                          <a:effectLst/>
                          <a:latin typeface="Times New Roman" panose="02020603050405020304" pitchFamily="18" charset="0"/>
                          <a:cs typeface="Times New Roman" panose="02020603050405020304" pitchFamily="18" charset="0"/>
                        </a:rPr>
                        <a:t>Экспертиза</a:t>
                      </a:r>
                      <a:endParaRPr lang="ru-RU" sz="18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3533" marR="63533" marT="0" marB="0"/>
                </a:tc>
                <a:extLst>
                  <a:ext uri="{0D108BD9-81ED-4DB2-BD59-A6C34878D82A}">
                    <a16:rowId xmlns:a16="http://schemas.microsoft.com/office/drawing/2014/main" val="3116646461"/>
                  </a:ext>
                </a:extLst>
              </a:tr>
              <a:tr h="2273543">
                <a:tc>
                  <a:txBody>
                    <a:bodyPr/>
                    <a:lstStyle/>
                    <a:p>
                      <a:pPr algn="just">
                        <a:lnSpc>
                          <a:spcPct val="107000"/>
                        </a:lnSpc>
                        <a:spcAft>
                          <a:spcPts val="0"/>
                        </a:spcAft>
                      </a:pPr>
                      <a:r>
                        <a:rPr lang="ru-RU" sz="1800" kern="100" dirty="0">
                          <a:effectLst/>
                          <a:latin typeface="Times New Roman" panose="02020603050405020304" pitchFamily="18" charset="0"/>
                          <a:cs typeface="Times New Roman" panose="02020603050405020304" pitchFamily="18" charset="0"/>
                        </a:rPr>
                        <a:t>Условия реализации основной образовательной программы основного общего образования</a:t>
                      </a:r>
                      <a:endParaRPr lang="ru-RU" sz="1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33" marR="63533" marT="0" marB="0"/>
                </a:tc>
                <a:tc>
                  <a:txBody>
                    <a:bodyPr/>
                    <a:lstStyle/>
                    <a:p>
                      <a:pPr algn="just">
                        <a:lnSpc>
                          <a:spcPct val="107000"/>
                        </a:lnSpc>
                        <a:spcAft>
                          <a:spcPts val="0"/>
                        </a:spcAft>
                      </a:pPr>
                      <a:r>
                        <a:rPr lang="ru-RU" sz="1800" kern="100" dirty="0">
                          <a:effectLst/>
                          <a:latin typeface="Times New Roman" panose="02020603050405020304" pitchFamily="18" charset="0"/>
                          <a:cs typeface="Times New Roman" panose="02020603050405020304" pitchFamily="18" charset="0"/>
                        </a:rPr>
                        <a:t>Требования ФГОС ООО к условиям реализации ООП ООО:</a:t>
                      </a:r>
                    </a:p>
                    <a:p>
                      <a:pPr algn="just">
                        <a:lnSpc>
                          <a:spcPct val="107000"/>
                        </a:lnSpc>
                        <a:spcAft>
                          <a:spcPts val="0"/>
                        </a:spcAft>
                      </a:pPr>
                      <a:r>
                        <a:rPr lang="ru-RU" sz="1800" kern="100" dirty="0">
                          <a:effectLst/>
                          <a:latin typeface="Times New Roman" panose="02020603050405020304" pitchFamily="18" charset="0"/>
                          <a:cs typeface="Times New Roman" panose="02020603050405020304" pitchFamily="18" charset="0"/>
                        </a:rPr>
                        <a:t> -кадровые; </a:t>
                      </a:r>
                    </a:p>
                    <a:p>
                      <a:pPr algn="just">
                        <a:lnSpc>
                          <a:spcPct val="107000"/>
                        </a:lnSpc>
                        <a:spcAft>
                          <a:spcPts val="0"/>
                        </a:spcAft>
                      </a:pPr>
                      <a:r>
                        <a:rPr lang="ru-RU" sz="1800" kern="100" dirty="0">
                          <a:effectLst/>
                          <a:latin typeface="Times New Roman" panose="02020603050405020304" pitchFamily="18" charset="0"/>
                          <a:cs typeface="Times New Roman" panose="02020603050405020304" pitchFamily="18" charset="0"/>
                        </a:rPr>
                        <a:t>-материально-технические; </a:t>
                      </a:r>
                    </a:p>
                    <a:p>
                      <a:pPr algn="just">
                        <a:lnSpc>
                          <a:spcPct val="107000"/>
                        </a:lnSpc>
                        <a:spcAft>
                          <a:spcPts val="0"/>
                        </a:spcAft>
                      </a:pPr>
                      <a:r>
                        <a:rPr lang="ru-RU" sz="1800" kern="100" dirty="0">
                          <a:effectLst/>
                          <a:latin typeface="Times New Roman" panose="02020603050405020304" pitchFamily="18" charset="0"/>
                          <a:cs typeface="Times New Roman" panose="02020603050405020304" pitchFamily="18" charset="0"/>
                        </a:rPr>
                        <a:t>-финансово-экономическим; </a:t>
                      </a:r>
                    </a:p>
                    <a:p>
                      <a:pPr algn="just">
                        <a:lnSpc>
                          <a:spcPct val="107000"/>
                        </a:lnSpc>
                        <a:spcAft>
                          <a:spcPts val="0"/>
                        </a:spcAft>
                      </a:pPr>
                      <a:r>
                        <a:rPr lang="ru-RU" sz="1800" kern="100" dirty="0">
                          <a:effectLst/>
                          <a:latin typeface="Times New Roman" panose="02020603050405020304" pitchFamily="18" charset="0"/>
                          <a:cs typeface="Times New Roman" panose="02020603050405020304" pitchFamily="18" charset="0"/>
                        </a:rPr>
                        <a:t>-психолого-педагогическим; </a:t>
                      </a:r>
                    </a:p>
                    <a:p>
                      <a:pPr algn="just">
                        <a:lnSpc>
                          <a:spcPct val="107000"/>
                        </a:lnSpc>
                        <a:spcAft>
                          <a:spcPts val="0"/>
                        </a:spcAft>
                      </a:pPr>
                      <a:r>
                        <a:rPr lang="ru-RU" sz="1800" kern="100" dirty="0">
                          <a:effectLst/>
                          <a:latin typeface="Times New Roman" panose="02020603050405020304" pitchFamily="18" charset="0"/>
                          <a:cs typeface="Times New Roman" panose="02020603050405020304" pitchFamily="18" charset="0"/>
                        </a:rPr>
                        <a:t>-информационно-методическим</a:t>
                      </a:r>
                      <a:endParaRPr lang="ru-RU" sz="1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33" marR="63533" marT="0" marB="0"/>
                </a:tc>
                <a:tc>
                  <a:txBody>
                    <a:bodyPr/>
                    <a:lstStyle/>
                    <a:p>
                      <a:pPr algn="just">
                        <a:lnSpc>
                          <a:spcPct val="107000"/>
                        </a:lnSpc>
                        <a:spcAft>
                          <a:spcPts val="0"/>
                        </a:spcAft>
                      </a:pPr>
                      <a:r>
                        <a:rPr lang="ru-RU" sz="1800" kern="100">
                          <a:effectLst/>
                          <a:latin typeface="Times New Roman" panose="02020603050405020304" pitchFamily="18" charset="0"/>
                          <a:cs typeface="Times New Roman" panose="02020603050405020304" pitchFamily="18" charset="0"/>
                        </a:rPr>
                        <a:t>Оценка качества условий реализации ООП НОО</a:t>
                      </a:r>
                      <a:endParaRPr lang="ru-RU" sz="18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3533" marR="63533" marT="0" marB="0"/>
                </a:tc>
                <a:tc>
                  <a:txBody>
                    <a:bodyPr/>
                    <a:lstStyle/>
                    <a:p>
                      <a:pPr algn="just">
                        <a:lnSpc>
                          <a:spcPct val="107000"/>
                        </a:lnSpc>
                        <a:spcAft>
                          <a:spcPts val="0"/>
                        </a:spcAft>
                      </a:pPr>
                      <a:r>
                        <a:rPr lang="ru-RU" sz="1800" kern="100">
                          <a:effectLst/>
                          <a:latin typeface="Times New Roman" panose="02020603050405020304" pitchFamily="18" charset="0"/>
                          <a:cs typeface="Times New Roman" panose="02020603050405020304" pitchFamily="18" charset="0"/>
                        </a:rPr>
                        <a:t>Экспертиза СанПиН</a:t>
                      </a:r>
                      <a:endParaRPr lang="ru-RU" sz="18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3533" marR="63533" marT="0" marB="0"/>
                </a:tc>
                <a:extLst>
                  <a:ext uri="{0D108BD9-81ED-4DB2-BD59-A6C34878D82A}">
                    <a16:rowId xmlns:a16="http://schemas.microsoft.com/office/drawing/2014/main" val="2346148684"/>
                  </a:ext>
                </a:extLst>
              </a:tr>
              <a:tr h="2020927">
                <a:tc>
                  <a:txBody>
                    <a:bodyPr/>
                    <a:lstStyle/>
                    <a:p>
                      <a:pPr algn="just">
                        <a:lnSpc>
                          <a:spcPct val="107000"/>
                        </a:lnSpc>
                        <a:spcAft>
                          <a:spcPts val="0"/>
                        </a:spcAft>
                      </a:pPr>
                      <a:r>
                        <a:rPr lang="ru-RU" sz="1800" kern="100">
                          <a:effectLst/>
                          <a:latin typeface="Times New Roman" panose="02020603050405020304" pitchFamily="18" charset="0"/>
                          <a:cs typeface="Times New Roman" panose="02020603050405020304" pitchFamily="18" charset="0"/>
                        </a:rPr>
                        <a:t>Результаты освоения обучающимися основной образовательной программы основного общего образования</a:t>
                      </a:r>
                      <a:endParaRPr lang="ru-RU" sz="18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3533" marR="63533" marT="0" marB="0"/>
                </a:tc>
                <a:tc>
                  <a:txBody>
                    <a:bodyPr/>
                    <a:lstStyle/>
                    <a:p>
                      <a:pPr algn="just">
                        <a:lnSpc>
                          <a:spcPct val="107000"/>
                        </a:lnSpc>
                        <a:spcAft>
                          <a:spcPts val="0"/>
                        </a:spcAft>
                      </a:pPr>
                      <a:r>
                        <a:rPr lang="ru-RU" sz="1800" kern="100" dirty="0">
                          <a:effectLst/>
                          <a:latin typeface="Times New Roman" panose="02020603050405020304" pitchFamily="18" charset="0"/>
                          <a:cs typeface="Times New Roman" panose="02020603050405020304" pitchFamily="18" charset="0"/>
                        </a:rPr>
                        <a:t>Требования ФГОС ООО к планируемым результатам освоения обучающимися ООП ООО: </a:t>
                      </a:r>
                    </a:p>
                    <a:p>
                      <a:pPr algn="just">
                        <a:lnSpc>
                          <a:spcPct val="107000"/>
                        </a:lnSpc>
                        <a:spcAft>
                          <a:spcPts val="0"/>
                        </a:spcAft>
                      </a:pPr>
                      <a:r>
                        <a:rPr lang="ru-RU" sz="1800" kern="100" dirty="0">
                          <a:effectLst/>
                          <a:latin typeface="Times New Roman" panose="02020603050405020304" pitchFamily="18" charset="0"/>
                          <a:cs typeface="Times New Roman" panose="02020603050405020304" pitchFamily="18" charset="0"/>
                        </a:rPr>
                        <a:t>-личностным </a:t>
                      </a:r>
                    </a:p>
                    <a:p>
                      <a:pPr algn="just">
                        <a:lnSpc>
                          <a:spcPct val="107000"/>
                        </a:lnSpc>
                        <a:spcAft>
                          <a:spcPts val="0"/>
                        </a:spcAft>
                      </a:pPr>
                      <a:r>
                        <a:rPr lang="ru-RU" sz="1800" kern="100" dirty="0">
                          <a:effectLst/>
                          <a:latin typeface="Times New Roman" panose="02020603050405020304" pitchFamily="18" charset="0"/>
                          <a:cs typeface="Times New Roman" panose="02020603050405020304" pitchFamily="18" charset="0"/>
                        </a:rPr>
                        <a:t>-</a:t>
                      </a:r>
                      <a:r>
                        <a:rPr lang="ru-RU" sz="1800" kern="100" dirty="0" err="1">
                          <a:effectLst/>
                          <a:latin typeface="Times New Roman" panose="02020603050405020304" pitchFamily="18" charset="0"/>
                          <a:cs typeface="Times New Roman" panose="02020603050405020304" pitchFamily="18" charset="0"/>
                        </a:rPr>
                        <a:t>метапредметным</a:t>
                      </a:r>
                      <a:r>
                        <a:rPr lang="ru-RU" sz="1800" kern="100" dirty="0">
                          <a:effectLst/>
                          <a:latin typeface="Times New Roman" panose="02020603050405020304" pitchFamily="18" charset="0"/>
                          <a:cs typeface="Times New Roman" panose="02020603050405020304" pitchFamily="18" charset="0"/>
                        </a:rPr>
                        <a:t> </a:t>
                      </a:r>
                    </a:p>
                    <a:p>
                      <a:pPr algn="just">
                        <a:lnSpc>
                          <a:spcPct val="107000"/>
                        </a:lnSpc>
                        <a:spcAft>
                          <a:spcPts val="0"/>
                        </a:spcAft>
                      </a:pPr>
                      <a:r>
                        <a:rPr lang="ru-RU" sz="1800" kern="100" dirty="0">
                          <a:effectLst/>
                          <a:latin typeface="Times New Roman" panose="02020603050405020304" pitchFamily="18" charset="0"/>
                          <a:cs typeface="Times New Roman" panose="02020603050405020304" pitchFamily="18" charset="0"/>
                        </a:rPr>
                        <a:t>-предметным</a:t>
                      </a:r>
                      <a:endParaRPr lang="ru-RU" sz="1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33" marR="63533" marT="0" marB="0"/>
                </a:tc>
                <a:tc>
                  <a:txBody>
                    <a:bodyPr/>
                    <a:lstStyle/>
                    <a:p>
                      <a:pPr algn="just">
                        <a:lnSpc>
                          <a:spcPct val="107000"/>
                        </a:lnSpc>
                        <a:spcAft>
                          <a:spcPts val="0"/>
                        </a:spcAft>
                      </a:pPr>
                      <a:r>
                        <a:rPr lang="ru-RU" sz="1800" kern="100" dirty="0">
                          <a:effectLst/>
                          <a:latin typeface="Times New Roman" panose="02020603050405020304" pitchFamily="18" charset="0"/>
                          <a:cs typeface="Times New Roman" panose="02020603050405020304" pitchFamily="18" charset="0"/>
                        </a:rPr>
                        <a:t>Оценка качества результатов освоения ООП ООО</a:t>
                      </a:r>
                      <a:endParaRPr lang="ru-RU" sz="1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33" marR="63533" marT="0" marB="0"/>
                </a:tc>
                <a:tc>
                  <a:txBody>
                    <a:bodyPr/>
                    <a:lstStyle/>
                    <a:p>
                      <a:pPr algn="just">
                        <a:lnSpc>
                          <a:spcPct val="107000"/>
                        </a:lnSpc>
                        <a:spcAft>
                          <a:spcPts val="0"/>
                        </a:spcAft>
                      </a:pPr>
                      <a:r>
                        <a:rPr lang="ru-RU" sz="1800" kern="100" dirty="0">
                          <a:effectLst/>
                          <a:latin typeface="Times New Roman" panose="02020603050405020304" pitchFamily="18" charset="0"/>
                          <a:cs typeface="Times New Roman" panose="02020603050405020304" pitchFamily="18" charset="0"/>
                        </a:rPr>
                        <a:t>Экспертиза</a:t>
                      </a:r>
                      <a:endParaRPr lang="ru-RU" sz="1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33" marR="63533" marT="0" marB="0"/>
                </a:tc>
                <a:extLst>
                  <a:ext uri="{0D108BD9-81ED-4DB2-BD59-A6C34878D82A}">
                    <a16:rowId xmlns:a16="http://schemas.microsoft.com/office/drawing/2014/main" val="769034465"/>
                  </a:ext>
                </a:extLst>
              </a:tr>
            </a:tbl>
          </a:graphicData>
        </a:graphic>
      </p:graphicFrame>
    </p:spTree>
    <p:extLst>
      <p:ext uri="{BB962C8B-B14F-4D97-AF65-F5344CB8AC3E}">
        <p14:creationId xmlns:p14="http://schemas.microsoft.com/office/powerpoint/2010/main" val="22019676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545911"/>
            <a:ext cx="10515600" cy="600501"/>
          </a:xfrm>
        </p:spPr>
        <p:txBody>
          <a:bodyPr>
            <a:normAutofit fontScale="90000"/>
          </a:bodyPr>
          <a:lstStyle/>
          <a:p>
            <a:pPr algn="ctr"/>
            <a:r>
              <a:rPr lang="ru-RU" sz="2700" b="1" dirty="0">
                <a:solidFill>
                  <a:srgbClr val="7030A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1.3.2. Оценка личностных результатов освоения основной образовательной программы основного общего образования</a:t>
            </a: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endPar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25104" y="941695"/>
            <a:ext cx="11941791" cy="5916305"/>
          </a:xfrm>
        </p:spPr>
        <p:txBody>
          <a:bodyPr>
            <a:noAutofit/>
          </a:bodyPr>
          <a:lstStyle/>
          <a:p>
            <a:pPr marL="0" indent="0">
              <a:buNone/>
            </a:pPr>
            <a:r>
              <a:rPr lang="ru-RU" sz="2400" b="1" dirty="0" smtClean="0">
                <a:latin typeface="Times New Roman" panose="02020603050405020304" pitchFamily="18" charset="0"/>
                <a:ea typeface="Cambria Math" panose="02040503050406030204" pitchFamily="18" charset="0"/>
                <a:cs typeface="Times New Roman" panose="02020603050405020304" pitchFamily="18" charset="0"/>
              </a:rPr>
              <a:t>1)Прописать </a:t>
            </a:r>
            <a:r>
              <a:rPr lang="ru-RU" sz="2400" b="1" dirty="0">
                <a:latin typeface="Times New Roman" panose="02020603050405020304" pitchFamily="18" charset="0"/>
                <a:ea typeface="Cambria Math" panose="02040503050406030204" pitchFamily="18" charset="0"/>
                <a:cs typeface="Times New Roman" panose="02020603050405020304" pitchFamily="18" charset="0"/>
              </a:rPr>
              <a:t>основной объект  оценки личностных результатов.</a:t>
            </a:r>
          </a:p>
          <a:p>
            <a:pPr marL="0" indent="0">
              <a:buNone/>
            </a:pPr>
            <a:r>
              <a:rPr lang="ru-RU" sz="2400" b="1" dirty="0" smtClean="0">
                <a:latin typeface="Times New Roman" panose="02020603050405020304" pitchFamily="18" charset="0"/>
                <a:ea typeface="Cambria Math" panose="02040503050406030204" pitchFamily="18" charset="0"/>
                <a:cs typeface="Times New Roman" panose="02020603050405020304" pitchFamily="18" charset="0"/>
              </a:rPr>
              <a:t>2) График </a:t>
            </a:r>
            <a:r>
              <a:rPr lang="ru-RU" sz="2400" b="1" dirty="0">
                <a:latin typeface="Times New Roman" panose="02020603050405020304" pitchFamily="18" charset="0"/>
                <a:ea typeface="Cambria Math" panose="02040503050406030204" pitchFamily="18" charset="0"/>
                <a:cs typeface="Times New Roman" panose="02020603050405020304" pitchFamily="18" charset="0"/>
              </a:rPr>
              <a:t>проведения диагностических процедур по годам обучения</a:t>
            </a:r>
          </a:p>
          <a:p>
            <a:pPr marL="0" indent="0">
              <a:buNone/>
            </a:pPr>
            <a:r>
              <a:rPr lang="ru-RU" sz="2400" b="1" dirty="0" smtClean="0">
                <a:latin typeface="Times New Roman" panose="02020603050405020304" pitchFamily="18" charset="0"/>
                <a:ea typeface="Cambria Math" panose="02040503050406030204" pitchFamily="18" charset="0"/>
                <a:cs typeface="Times New Roman" panose="02020603050405020304" pitchFamily="18" charset="0"/>
              </a:rPr>
              <a:t>3) Оценочные </a:t>
            </a:r>
            <a:r>
              <a:rPr lang="ru-RU" sz="2400" b="1" dirty="0">
                <a:latin typeface="Times New Roman" panose="02020603050405020304" pitchFamily="18" charset="0"/>
                <a:ea typeface="Cambria Math" panose="02040503050406030204" pitchFamily="18" charset="0"/>
                <a:cs typeface="Times New Roman" panose="02020603050405020304" pitchFamily="18" charset="0"/>
              </a:rPr>
              <a:t>материалы, диагностические методики </a:t>
            </a:r>
            <a:r>
              <a:rPr lang="ru-RU" sz="2400" b="1" dirty="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(перечислить те, которые используются и результаты проведения которых обобщаются). </a:t>
            </a:r>
          </a:p>
          <a:p>
            <a:pPr marL="0" indent="0">
              <a:buNone/>
            </a:pPr>
            <a:r>
              <a:rPr lang="ru-RU" sz="2400" b="1" dirty="0" smtClean="0">
                <a:latin typeface="Times New Roman" panose="02020603050405020304" pitchFamily="18" charset="0"/>
                <a:ea typeface="Cambria Math" panose="02040503050406030204" pitchFamily="18" charset="0"/>
                <a:cs typeface="Times New Roman" panose="02020603050405020304" pitchFamily="18" charset="0"/>
              </a:rPr>
              <a:t>4) Особенности </a:t>
            </a:r>
            <a:r>
              <a:rPr lang="ru-RU" sz="2400" b="1" dirty="0">
                <a:latin typeface="Times New Roman" panose="02020603050405020304" pitchFamily="18" charset="0"/>
                <a:ea typeface="Cambria Math" panose="02040503050406030204" pitchFamily="18" charset="0"/>
                <a:cs typeface="Times New Roman" panose="02020603050405020304" pitchFamily="18" charset="0"/>
              </a:rPr>
              <a:t>оценки личностных результатов</a:t>
            </a:r>
            <a:r>
              <a:rPr lang="ru-RU" sz="2400" dirty="0">
                <a:latin typeface="Times New Roman" panose="02020603050405020304" pitchFamily="18" charset="0"/>
                <a:ea typeface="Cambria Math" panose="02040503050406030204" pitchFamily="18" charset="0"/>
                <a:cs typeface="Times New Roman" panose="02020603050405020304" pitchFamily="18" charset="0"/>
              </a:rPr>
              <a:t>.</a:t>
            </a:r>
          </a:p>
          <a:p>
            <a:r>
              <a:rPr lang="ru-RU" sz="2400" dirty="0">
                <a:latin typeface="Times New Roman" panose="02020603050405020304" pitchFamily="18" charset="0"/>
                <a:ea typeface="Cambria Math" panose="02040503050406030204" pitchFamily="18" charset="0"/>
                <a:cs typeface="Times New Roman" panose="02020603050405020304" pitchFamily="18" charset="0"/>
              </a:rPr>
              <a:t>В соответствии с требованиями ФГОС достижение личностных результатов не выносится на итоговую оценку обучающихся, а является предметом оценки эффективности </a:t>
            </a:r>
            <a:r>
              <a:rPr lang="ru-RU" sz="2400" dirty="0" err="1">
                <a:latin typeface="Times New Roman" panose="02020603050405020304" pitchFamily="18" charset="0"/>
                <a:ea typeface="Cambria Math" panose="02040503050406030204" pitchFamily="18" charset="0"/>
                <a:cs typeface="Times New Roman" panose="02020603050405020304" pitchFamily="18" charset="0"/>
              </a:rPr>
              <a:t>воспитательно</a:t>
            </a:r>
            <a:r>
              <a:rPr lang="ru-RU" sz="2400" dirty="0">
                <a:latin typeface="Times New Roman" panose="02020603050405020304" pitchFamily="18" charset="0"/>
                <a:ea typeface="Cambria Math" panose="02040503050406030204" pitchFamily="18" charset="0"/>
                <a:cs typeface="Times New Roman" panose="02020603050405020304" pitchFamily="18" charset="0"/>
              </a:rPr>
              <a:t>-образовательной деятельности образовательной организации и образовательных систем разного уровня. Поэтому оценка этих результатов образовательной деятельности осуществляется в ходе внешних </a:t>
            </a:r>
            <a:r>
              <a:rPr lang="ru-RU" sz="2400" dirty="0" err="1">
                <a:latin typeface="Times New Roman" panose="02020603050405020304" pitchFamily="18" charset="0"/>
                <a:ea typeface="Cambria Math" panose="02040503050406030204" pitchFamily="18" charset="0"/>
                <a:cs typeface="Times New Roman" panose="02020603050405020304" pitchFamily="18" charset="0"/>
              </a:rPr>
              <a:t>неперсонифицированных</a:t>
            </a:r>
            <a:r>
              <a:rPr lang="ru-RU" sz="2400" dirty="0">
                <a:latin typeface="Times New Roman" panose="02020603050405020304" pitchFamily="18" charset="0"/>
                <a:ea typeface="Cambria Math" panose="02040503050406030204" pitchFamily="18" charset="0"/>
                <a:cs typeface="Times New Roman" panose="02020603050405020304" pitchFamily="18" charset="0"/>
              </a:rPr>
              <a:t> мониторинговых исследований. </a:t>
            </a:r>
          </a:p>
          <a:p>
            <a:r>
              <a:rPr lang="ru-RU" sz="2400" dirty="0">
                <a:latin typeface="Times New Roman" panose="02020603050405020304" pitchFamily="18" charset="0"/>
                <a:ea typeface="Cambria Math" panose="02040503050406030204" pitchFamily="18" charset="0"/>
                <a:cs typeface="Times New Roman" panose="02020603050405020304" pitchFamily="18" charset="0"/>
              </a:rPr>
              <a:t>Инструментарий для них разрабатывается централизованно на федеральном или региональном уровне и основывается на профессиональных методиках психолого-педагогической диагностики. Во </a:t>
            </a:r>
            <a:r>
              <a:rPr lang="ru-RU" sz="2400" dirty="0" err="1">
                <a:latin typeface="Times New Roman" panose="02020603050405020304" pitchFamily="18" charset="0"/>
                <a:ea typeface="Cambria Math" panose="02040503050406030204" pitchFamily="18" charset="0"/>
                <a:cs typeface="Times New Roman" panose="02020603050405020304" pitchFamily="18" charset="0"/>
              </a:rPr>
              <a:t>внутришкольном</a:t>
            </a:r>
            <a:r>
              <a:rPr lang="ru-RU" sz="2400" dirty="0">
                <a:latin typeface="Times New Roman" panose="02020603050405020304" pitchFamily="18" charset="0"/>
                <a:ea typeface="Cambria Math" panose="02040503050406030204" pitchFamily="18" charset="0"/>
                <a:cs typeface="Times New Roman" panose="02020603050405020304" pitchFamily="18" charset="0"/>
              </a:rPr>
              <a:t> мониторинге в целях оптимизации личностного развития обучающихся возможна оценка </a:t>
            </a:r>
            <a:r>
              <a:rPr lang="ru-RU" sz="2400" dirty="0" err="1">
                <a:latin typeface="Times New Roman" panose="02020603050405020304" pitchFamily="18" charset="0"/>
                <a:ea typeface="Cambria Math" panose="02040503050406030204" pitchFamily="18" charset="0"/>
                <a:cs typeface="Times New Roman" panose="02020603050405020304" pitchFamily="18" charset="0"/>
              </a:rPr>
              <a:t>сформированности</a:t>
            </a:r>
            <a:r>
              <a:rPr lang="ru-RU" sz="2400" dirty="0">
                <a:latin typeface="Times New Roman" panose="02020603050405020304" pitchFamily="18" charset="0"/>
                <a:ea typeface="Cambria Math" panose="02040503050406030204" pitchFamily="18" charset="0"/>
                <a:cs typeface="Times New Roman" panose="02020603050405020304" pitchFamily="18" charset="0"/>
              </a:rPr>
              <a:t> отдельных личностных результатов.</a:t>
            </a:r>
          </a:p>
          <a:p>
            <a:endParaRPr lang="ru-RU" sz="2400" dirty="0">
              <a:solidFill>
                <a:srgbClr val="FF0000"/>
              </a:solidFill>
            </a:endParaRPr>
          </a:p>
        </p:txBody>
      </p:sp>
    </p:spTree>
    <p:extLst>
      <p:ext uri="{BB962C8B-B14F-4D97-AF65-F5344CB8AC3E}">
        <p14:creationId xmlns:p14="http://schemas.microsoft.com/office/powerpoint/2010/main" val="5516602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54842" y="327547"/>
            <a:ext cx="10998958" cy="2975212"/>
          </a:xfrm>
        </p:spPr>
        <p:txBody>
          <a:bodyPr/>
          <a:lstStyle/>
          <a:p>
            <a:pPr marL="0" indent="0">
              <a:buNone/>
            </a:pPr>
            <a:r>
              <a:rPr lang="ru-RU" sz="2400" b="1" dirty="0">
                <a:latin typeface="Cambria Math" panose="02040503050406030204" pitchFamily="18" charset="0"/>
                <a:ea typeface="Cambria Math" panose="02040503050406030204" pitchFamily="18" charset="0"/>
              </a:rPr>
              <a:t>5) </a:t>
            </a:r>
            <a:r>
              <a:rPr lang="ru-RU" sz="2400" b="1" dirty="0">
                <a:latin typeface="Times New Roman" panose="02020603050405020304" pitchFamily="18" charset="0"/>
                <a:ea typeface="Cambria Math" panose="02040503050406030204" pitchFamily="18" charset="0"/>
                <a:cs typeface="Times New Roman" panose="02020603050405020304" pitchFamily="18" charset="0"/>
              </a:rPr>
              <a:t>Характеристика личностных результатов:  </a:t>
            </a:r>
            <a:r>
              <a:rPr lang="ru-RU" sz="2400" dirty="0">
                <a:latin typeface="Times New Roman" panose="02020603050405020304" pitchFamily="18" charset="0"/>
                <a:ea typeface="Cambria Math" panose="02040503050406030204" pitchFamily="18" charset="0"/>
                <a:cs typeface="Times New Roman" panose="02020603050405020304" pitchFamily="18" charset="0"/>
              </a:rPr>
              <a:t>объект оценки результатов</a:t>
            </a:r>
            <a:r>
              <a:rPr lang="ru-RU" sz="2400" b="1" dirty="0">
                <a:latin typeface="Times New Roman" panose="02020603050405020304" pitchFamily="18" charset="0"/>
                <a:ea typeface="Cambria Math" panose="02040503050406030204" pitchFamily="18" charset="0"/>
                <a:cs typeface="Times New Roman" panose="02020603050405020304" pitchFamily="18" charset="0"/>
              </a:rPr>
              <a:t>, </a:t>
            </a:r>
            <a:r>
              <a:rPr lang="ru-RU" sz="2400" dirty="0">
                <a:latin typeface="Times New Roman" panose="02020603050405020304" pitchFamily="18" charset="0"/>
                <a:ea typeface="Cambria Math" panose="02040503050406030204" pitchFamily="18" charset="0"/>
                <a:cs typeface="Times New Roman" panose="02020603050405020304" pitchFamily="18" charset="0"/>
              </a:rPr>
              <a:t>содержание оценки результатов, форма оценки результатов, критерии оценки результатов, средства контроля результатов, комплекс контрольно-измерительных материалов для диагностики личностных планируемых результатов, фиксация результатов</a:t>
            </a:r>
            <a:r>
              <a:rPr lang="ru-RU" sz="2400" b="1" dirty="0" smtClean="0">
                <a:latin typeface="Times New Roman" panose="02020603050405020304" pitchFamily="18" charset="0"/>
                <a:ea typeface="Cambria Math" panose="02040503050406030204" pitchFamily="18" charset="0"/>
                <a:cs typeface="Times New Roman" panose="02020603050405020304" pitchFamily="18" charset="0"/>
              </a:rPr>
              <a:t>.</a:t>
            </a:r>
          </a:p>
          <a:p>
            <a:pPr marL="0" indent="0">
              <a:buNone/>
            </a:pPr>
            <a:r>
              <a:rPr lang="ru-RU" sz="2400" b="1" dirty="0" smtClean="0">
                <a:latin typeface="Times New Roman" panose="02020603050405020304" pitchFamily="18" charset="0"/>
                <a:ea typeface="Cambria Math" panose="02040503050406030204" pitchFamily="18" charset="0"/>
                <a:cs typeface="Times New Roman" panose="02020603050405020304" pitchFamily="18" charset="0"/>
              </a:rPr>
              <a:t>6) Диагностика личностных результатов:  </a:t>
            </a:r>
            <a:r>
              <a:rPr lang="ru-RU" sz="2400" dirty="0" smtClean="0">
                <a:latin typeface="Times New Roman" panose="02020603050405020304" pitchFamily="18" charset="0"/>
                <a:ea typeface="Cambria Math" panose="02040503050406030204" pitchFamily="18" charset="0"/>
                <a:cs typeface="Times New Roman" panose="02020603050405020304" pitchFamily="18" charset="0"/>
              </a:rPr>
              <a:t>личностные результаты- диагностическая база.</a:t>
            </a:r>
            <a:endParaRPr lang="ru-RU" sz="2400" dirty="0">
              <a:latin typeface="Times New Roman" panose="02020603050405020304" pitchFamily="18" charset="0"/>
              <a:ea typeface="Cambria Math" panose="02040503050406030204" pitchFamily="18"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31383274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33734" y="105817"/>
            <a:ext cx="10515600" cy="1325563"/>
          </a:xfrm>
        </p:spPr>
        <p:txBody>
          <a:bodyPr>
            <a:normAutofit fontScale="90000"/>
          </a:bodyPr>
          <a:lstStyle/>
          <a:p>
            <a:pPr algn="ctr"/>
            <a:r>
              <a:rPr lang="ru-RU" dirty="0"/>
              <a:t> </a:t>
            </a:r>
            <a:br>
              <a:rPr lang="ru-RU" dirty="0"/>
            </a:br>
            <a:r>
              <a:rPr lang="ru-RU" sz="2700" b="1" dirty="0">
                <a:solidFill>
                  <a:srgbClr val="7030A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1.3.3.  Оценка </a:t>
            </a:r>
            <a:r>
              <a:rPr lang="ru-RU" sz="2700" b="1" dirty="0" err="1">
                <a:solidFill>
                  <a:srgbClr val="7030A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метапредметных</a:t>
            </a:r>
            <a:r>
              <a:rPr lang="ru-RU" sz="2700" b="1" dirty="0">
                <a:solidFill>
                  <a:srgbClr val="7030A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 результатов освоения основной образовательной программы основного общего образования</a:t>
            </a: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endPar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95157" y="1324176"/>
            <a:ext cx="11226421" cy="4745583"/>
          </a:xfrm>
        </p:spPr>
        <p:txBody>
          <a:bodyPr/>
          <a:lstStyle/>
          <a:p>
            <a:r>
              <a:rPr lang="ru-RU" dirty="0" smtClean="0"/>
              <a:t>1</a:t>
            </a:r>
            <a:r>
              <a:rPr lang="ru-RU" dirty="0" smtClean="0">
                <a:latin typeface="Times New Roman" panose="02020603050405020304" pitchFamily="18" charset="0"/>
                <a:cs typeface="Times New Roman" panose="02020603050405020304" pitchFamily="18" charset="0"/>
              </a:rPr>
              <a:t>) </a:t>
            </a:r>
            <a:r>
              <a:rPr lang="ru-RU" b="1" dirty="0" smtClean="0">
                <a:latin typeface="Times New Roman" panose="02020603050405020304" pitchFamily="18" charset="0"/>
                <a:cs typeface="Times New Roman" panose="02020603050405020304" pitchFamily="18" charset="0"/>
              </a:rPr>
              <a:t>Оценочные процедуры, обеспечивающие определение уровня достижения обучающимися </a:t>
            </a:r>
            <a:r>
              <a:rPr lang="ru-RU" b="1" dirty="0" err="1" smtClean="0">
                <a:latin typeface="Times New Roman" panose="02020603050405020304" pitchFamily="18" charset="0"/>
                <a:cs typeface="Times New Roman" panose="02020603050405020304" pitchFamily="18" charset="0"/>
              </a:rPr>
              <a:t>метапредметных</a:t>
            </a:r>
            <a:r>
              <a:rPr lang="ru-RU" b="1" dirty="0" smtClean="0">
                <a:latin typeface="Times New Roman" panose="02020603050405020304" pitchFamily="18" charset="0"/>
                <a:cs typeface="Times New Roman" panose="02020603050405020304" pitchFamily="18" charset="0"/>
              </a:rPr>
              <a:t> результатов освоения ООП :</a:t>
            </a:r>
          </a:p>
          <a:p>
            <a:endParaRPr lang="ru-RU" b="1" dirty="0"/>
          </a:p>
          <a:p>
            <a:endParaRPr lang="ru-RU" b="1" dirty="0" smtClean="0"/>
          </a:p>
          <a:p>
            <a:r>
              <a:rPr lang="ru-RU" b="1" dirty="0" smtClean="0"/>
              <a:t>2) </a:t>
            </a:r>
            <a:r>
              <a:rPr lang="ru-RU" b="1" dirty="0" smtClean="0">
                <a:latin typeface="Times New Roman" panose="02020603050405020304" pitchFamily="18" charset="0"/>
                <a:cs typeface="Times New Roman" panose="02020603050405020304" pitchFamily="18" charset="0"/>
              </a:rPr>
              <a:t>График оценочных процедур по годам</a:t>
            </a:r>
          </a:p>
          <a:p>
            <a:r>
              <a:rPr lang="ru-RU" b="1" dirty="0" smtClean="0"/>
              <a:t> </a:t>
            </a:r>
          </a:p>
          <a:p>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1871775527"/>
              </p:ext>
            </p:extLst>
          </p:nvPr>
        </p:nvGraphicFramePr>
        <p:xfrm>
          <a:off x="766762" y="2593137"/>
          <a:ext cx="10587038" cy="807356"/>
        </p:xfrm>
        <a:graphic>
          <a:graphicData uri="http://schemas.openxmlformats.org/drawingml/2006/table">
            <a:tbl>
              <a:tblPr firstRow="1" firstCol="1" bandRow="1">
                <a:tableStyleId>{5940675A-B579-460E-94D1-54222C63F5DA}</a:tableStyleId>
              </a:tblPr>
              <a:tblGrid>
                <a:gridCol w="958441">
                  <a:extLst>
                    <a:ext uri="{9D8B030D-6E8A-4147-A177-3AD203B41FA5}">
                      <a16:colId xmlns:a16="http://schemas.microsoft.com/office/drawing/2014/main" val="3354924893"/>
                    </a:ext>
                  </a:extLst>
                </a:gridCol>
                <a:gridCol w="6099584">
                  <a:extLst>
                    <a:ext uri="{9D8B030D-6E8A-4147-A177-3AD203B41FA5}">
                      <a16:colId xmlns:a16="http://schemas.microsoft.com/office/drawing/2014/main" val="424159890"/>
                    </a:ext>
                  </a:extLst>
                </a:gridCol>
                <a:gridCol w="3529013">
                  <a:extLst>
                    <a:ext uri="{9D8B030D-6E8A-4147-A177-3AD203B41FA5}">
                      <a16:colId xmlns:a16="http://schemas.microsoft.com/office/drawing/2014/main" val="907908798"/>
                    </a:ext>
                  </a:extLst>
                </a:gridCol>
              </a:tblGrid>
              <a:tr h="807356">
                <a:tc>
                  <a:txBody>
                    <a:bodyPr/>
                    <a:lstStyle/>
                    <a:p>
                      <a:pPr algn="ctr">
                        <a:lnSpc>
                          <a:spcPct val="107000"/>
                        </a:lnSpc>
                        <a:spcAft>
                          <a:spcPts val="0"/>
                        </a:spcAft>
                      </a:pPr>
                      <a:r>
                        <a:rPr lang="ru-RU" sz="2000" b="1" kern="100" dirty="0">
                          <a:effectLst/>
                          <a:latin typeface="Times New Roman" panose="02020603050405020304" pitchFamily="18" charset="0"/>
                          <a:cs typeface="Times New Roman" panose="02020603050405020304" pitchFamily="18" charset="0"/>
                        </a:rPr>
                        <a:t>Код </a:t>
                      </a:r>
                      <a:endParaRPr lang="ru-RU" sz="20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2000" b="1" kern="100" dirty="0" err="1">
                          <a:effectLst/>
                          <a:latin typeface="Times New Roman" panose="02020603050405020304" pitchFamily="18" charset="0"/>
                          <a:cs typeface="Times New Roman" panose="02020603050405020304" pitchFamily="18" charset="0"/>
                        </a:rPr>
                        <a:t>Метапредметные</a:t>
                      </a:r>
                      <a:r>
                        <a:rPr lang="ru-RU" sz="2000" b="1" kern="100" dirty="0">
                          <a:effectLst/>
                          <a:latin typeface="Times New Roman" panose="02020603050405020304" pitchFamily="18" charset="0"/>
                          <a:cs typeface="Times New Roman" panose="02020603050405020304" pitchFamily="18" charset="0"/>
                        </a:rPr>
                        <a:t> образовательные результаты (универсальные учебные действия)</a:t>
                      </a:r>
                      <a:endParaRPr lang="ru-RU" sz="20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2000" b="1" kern="100" dirty="0">
                          <a:effectLst/>
                          <a:latin typeface="Times New Roman" panose="02020603050405020304" pitchFamily="18" charset="0"/>
                          <a:cs typeface="Times New Roman" panose="02020603050405020304" pitchFamily="18" charset="0"/>
                        </a:rPr>
                        <a:t>Оценочные процедуры</a:t>
                      </a:r>
                      <a:endParaRPr lang="ru-RU" sz="20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83216290"/>
                  </a:ext>
                </a:extLst>
              </a:tr>
            </a:tbl>
          </a:graphicData>
        </a:graphic>
      </p:graphicFrame>
      <p:graphicFrame>
        <p:nvGraphicFramePr>
          <p:cNvPr id="5" name="Таблица 4"/>
          <p:cNvGraphicFramePr>
            <a:graphicFrameLocks noGrp="1"/>
          </p:cNvGraphicFramePr>
          <p:nvPr>
            <p:extLst>
              <p:ext uri="{D42A27DB-BD31-4B8C-83A1-F6EECF244321}">
                <p14:modId xmlns:p14="http://schemas.microsoft.com/office/powerpoint/2010/main" val="122775109"/>
              </p:ext>
            </p:extLst>
          </p:nvPr>
        </p:nvGraphicFramePr>
        <p:xfrm>
          <a:off x="766761" y="4499485"/>
          <a:ext cx="10587039" cy="978408"/>
        </p:xfrm>
        <a:graphic>
          <a:graphicData uri="http://schemas.openxmlformats.org/drawingml/2006/table">
            <a:tbl>
              <a:tblPr firstRow="1" firstCol="1" bandRow="1">
                <a:tableStyleId>{5940675A-B579-460E-94D1-54222C63F5DA}</a:tableStyleId>
              </a:tblPr>
              <a:tblGrid>
                <a:gridCol w="935915">
                  <a:extLst>
                    <a:ext uri="{9D8B030D-6E8A-4147-A177-3AD203B41FA5}">
                      <a16:colId xmlns:a16="http://schemas.microsoft.com/office/drawing/2014/main" val="3597158624"/>
                    </a:ext>
                  </a:extLst>
                </a:gridCol>
                <a:gridCol w="2402769">
                  <a:extLst>
                    <a:ext uri="{9D8B030D-6E8A-4147-A177-3AD203B41FA5}">
                      <a16:colId xmlns:a16="http://schemas.microsoft.com/office/drawing/2014/main" val="1459481450"/>
                    </a:ext>
                  </a:extLst>
                </a:gridCol>
                <a:gridCol w="1364023">
                  <a:extLst>
                    <a:ext uri="{9D8B030D-6E8A-4147-A177-3AD203B41FA5}">
                      <a16:colId xmlns:a16="http://schemas.microsoft.com/office/drawing/2014/main" val="987261222"/>
                    </a:ext>
                  </a:extLst>
                </a:gridCol>
                <a:gridCol w="1723156">
                  <a:extLst>
                    <a:ext uri="{9D8B030D-6E8A-4147-A177-3AD203B41FA5}">
                      <a16:colId xmlns:a16="http://schemas.microsoft.com/office/drawing/2014/main" val="1723186352"/>
                    </a:ext>
                  </a:extLst>
                </a:gridCol>
                <a:gridCol w="2083420">
                  <a:extLst>
                    <a:ext uri="{9D8B030D-6E8A-4147-A177-3AD203B41FA5}">
                      <a16:colId xmlns:a16="http://schemas.microsoft.com/office/drawing/2014/main" val="2019503552"/>
                    </a:ext>
                  </a:extLst>
                </a:gridCol>
                <a:gridCol w="2077756">
                  <a:extLst>
                    <a:ext uri="{9D8B030D-6E8A-4147-A177-3AD203B41FA5}">
                      <a16:colId xmlns:a16="http://schemas.microsoft.com/office/drawing/2014/main" val="2259488225"/>
                    </a:ext>
                  </a:extLst>
                </a:gridCol>
              </a:tblGrid>
              <a:tr h="918676">
                <a:tc>
                  <a:txBody>
                    <a:bodyPr/>
                    <a:lstStyle/>
                    <a:p>
                      <a:pPr algn="ctr">
                        <a:lnSpc>
                          <a:spcPct val="107000"/>
                        </a:lnSpc>
                        <a:spcAft>
                          <a:spcPts val="0"/>
                        </a:spcAft>
                      </a:pPr>
                      <a:r>
                        <a:rPr lang="ru-RU" sz="2000" b="1" kern="100" dirty="0">
                          <a:effectLst/>
                          <a:latin typeface="Times New Roman" panose="02020603050405020304" pitchFamily="18" charset="0"/>
                          <a:cs typeface="Times New Roman" panose="02020603050405020304" pitchFamily="18" charset="0"/>
                        </a:rPr>
                        <a:t>Класс </a:t>
                      </a:r>
                      <a:endParaRPr lang="ru-RU" sz="20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2000" b="1" kern="100" dirty="0">
                          <a:effectLst/>
                          <a:latin typeface="Times New Roman" panose="02020603050405020304" pitchFamily="18" charset="0"/>
                          <a:cs typeface="Times New Roman" panose="02020603050405020304" pitchFamily="18" charset="0"/>
                        </a:rPr>
                        <a:t> Наименование оценочных процедур</a:t>
                      </a:r>
                      <a:endParaRPr lang="ru-RU" sz="20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2000" b="1" kern="100" dirty="0" smtClean="0">
                          <a:effectLst/>
                          <a:latin typeface="Times New Roman" panose="02020603050405020304" pitchFamily="18" charset="0"/>
                          <a:cs typeface="Times New Roman" panose="02020603050405020304" pitchFamily="18" charset="0"/>
                        </a:rPr>
                        <a:t>Кол-во процедур</a:t>
                      </a:r>
                      <a:endParaRPr lang="ru-RU" sz="20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2000" b="1" kern="100" dirty="0">
                          <a:effectLst/>
                          <a:latin typeface="Times New Roman" panose="02020603050405020304" pitchFamily="18" charset="0"/>
                          <a:cs typeface="Times New Roman" panose="02020603050405020304" pitchFamily="18" charset="0"/>
                        </a:rPr>
                        <a:t>Сроки проведения</a:t>
                      </a:r>
                      <a:endParaRPr lang="ru-RU" sz="20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2000" b="1" kern="100" dirty="0">
                          <a:effectLst/>
                          <a:latin typeface="Times New Roman" panose="02020603050405020304" pitchFamily="18" charset="0"/>
                          <a:cs typeface="Times New Roman" panose="02020603050405020304" pitchFamily="18" charset="0"/>
                        </a:rPr>
                        <a:t>ответственные</a:t>
                      </a:r>
                      <a:endParaRPr lang="ru-RU" sz="20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2000" b="1" kern="100" dirty="0">
                          <a:effectLst/>
                          <a:latin typeface="Times New Roman" panose="02020603050405020304" pitchFamily="18" charset="0"/>
                          <a:cs typeface="Times New Roman" panose="02020603050405020304" pitchFamily="18" charset="0"/>
                        </a:rPr>
                        <a:t>Формы представления результатов</a:t>
                      </a:r>
                      <a:endParaRPr lang="ru-RU" sz="20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3778178"/>
                  </a:ext>
                </a:extLst>
              </a:tr>
            </a:tbl>
          </a:graphicData>
        </a:graphic>
      </p:graphicFrame>
    </p:spTree>
    <p:extLst>
      <p:ext uri="{BB962C8B-B14F-4D97-AF65-F5344CB8AC3E}">
        <p14:creationId xmlns:p14="http://schemas.microsoft.com/office/powerpoint/2010/main" val="2365627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54842" y="259307"/>
            <a:ext cx="10998958" cy="5917656"/>
          </a:xfrm>
        </p:spPr>
        <p:txBody>
          <a:bodyPr/>
          <a:lstStyle/>
          <a:p>
            <a:pPr marL="0" indent="0">
              <a:buNone/>
            </a:pPr>
            <a:r>
              <a:rPr lang="ru-RU" b="1" dirty="0" smtClean="0"/>
              <a:t>3</a:t>
            </a:r>
            <a:r>
              <a:rPr lang="ru-RU" b="1" dirty="0" smtClean="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Оценочные материалы:</a:t>
            </a:r>
          </a:p>
          <a:p>
            <a:pPr marL="0" indent="0">
              <a:buNone/>
            </a:pPr>
            <a:r>
              <a:rPr lang="ru-RU" dirty="0">
                <a:latin typeface="Times New Roman" panose="02020603050405020304" pitchFamily="18" charset="0"/>
                <a:cs typeface="Times New Roman" panose="02020603050405020304" pitchFamily="18" charset="0"/>
              </a:rPr>
              <a:t> – </a:t>
            </a:r>
            <a:r>
              <a:rPr lang="ru-RU" dirty="0">
                <a:latin typeface="Times New Roman" panose="02020603050405020304" pitchFamily="18" charset="0"/>
                <a:ea typeface="Cambria Math" panose="02040503050406030204" pitchFamily="18" charset="0"/>
                <a:cs typeface="Times New Roman" panose="02020603050405020304" pitchFamily="18" charset="0"/>
              </a:rPr>
              <a:t>экспертные листы для 5-9 классов; </a:t>
            </a:r>
          </a:p>
          <a:p>
            <a:pPr marL="0" indent="0">
              <a:buNone/>
            </a:pPr>
            <a:r>
              <a:rPr lang="ru-RU" dirty="0">
                <a:latin typeface="Times New Roman" panose="02020603050405020304" pitchFamily="18" charset="0"/>
                <a:ea typeface="Cambria Math" panose="02040503050406030204" pitchFamily="18" charset="0"/>
                <a:cs typeface="Times New Roman" panose="02020603050405020304" pitchFamily="18" charset="0"/>
              </a:rPr>
              <a:t>– групповые проекты для 5-7 классов;</a:t>
            </a:r>
          </a:p>
          <a:p>
            <a:pPr marL="0" indent="0">
              <a:buNone/>
            </a:pPr>
            <a:r>
              <a:rPr lang="ru-RU" dirty="0">
                <a:latin typeface="Times New Roman" panose="02020603050405020304" pitchFamily="18" charset="0"/>
                <a:ea typeface="Cambria Math" panose="02040503050406030204" pitchFamily="18" charset="0"/>
                <a:cs typeface="Times New Roman" panose="02020603050405020304" pitchFamily="18" charset="0"/>
              </a:rPr>
              <a:t> – индивидуальные проекты для 7-9 классов;</a:t>
            </a:r>
          </a:p>
          <a:p>
            <a:pPr marL="0" indent="0">
              <a:buNone/>
            </a:pPr>
            <a:r>
              <a:rPr lang="ru-RU" dirty="0">
                <a:latin typeface="Times New Roman" panose="02020603050405020304" pitchFamily="18" charset="0"/>
                <a:ea typeface="Cambria Math" panose="02040503050406030204" pitchFamily="18" charset="0"/>
                <a:cs typeface="Times New Roman" panose="02020603050405020304" pitchFamily="18" charset="0"/>
              </a:rPr>
              <a:t> – письменная работа на </a:t>
            </a:r>
            <a:r>
              <a:rPr lang="ru-RU" dirty="0" err="1">
                <a:latin typeface="Times New Roman" panose="02020603050405020304" pitchFamily="18" charset="0"/>
                <a:ea typeface="Cambria Math" panose="02040503050406030204" pitchFamily="18" charset="0"/>
                <a:cs typeface="Times New Roman" panose="02020603050405020304" pitchFamily="18" charset="0"/>
              </a:rPr>
              <a:t>межпредметной</a:t>
            </a:r>
            <a:r>
              <a:rPr lang="ru-RU" dirty="0">
                <a:latin typeface="Times New Roman" panose="02020603050405020304" pitchFamily="18" charset="0"/>
                <a:ea typeface="Cambria Math" panose="02040503050406030204" pitchFamily="18" charset="0"/>
                <a:cs typeface="Times New Roman" panose="02020603050405020304" pitchFamily="18" charset="0"/>
              </a:rPr>
              <a:t> основе для 5-9 классов; </a:t>
            </a:r>
          </a:p>
          <a:p>
            <a:pPr marL="0" indent="0">
              <a:buNone/>
            </a:pPr>
            <a:r>
              <a:rPr lang="ru-RU" dirty="0">
                <a:latin typeface="Times New Roman" panose="02020603050405020304" pitchFamily="18" charset="0"/>
                <a:ea typeface="Cambria Math" panose="02040503050406030204" pitchFamily="18" charset="0"/>
                <a:cs typeface="Times New Roman" panose="02020603050405020304" pitchFamily="18" charset="0"/>
              </a:rPr>
              <a:t>–  практические работы с использованием ИКТ для 7, 9 классов.</a:t>
            </a:r>
          </a:p>
          <a:p>
            <a:pPr marL="0" indent="0">
              <a:buNone/>
            </a:pPr>
            <a:r>
              <a:rPr lang="ru-RU" b="1" dirty="0" smtClean="0">
                <a:latin typeface="Times New Roman" panose="02020603050405020304" pitchFamily="18" charset="0"/>
                <a:cs typeface="Times New Roman" panose="02020603050405020304" pitchFamily="18" charset="0"/>
              </a:rPr>
              <a:t>4) Характеристика </a:t>
            </a:r>
            <a:r>
              <a:rPr lang="ru-RU" b="1" dirty="0" err="1" smtClean="0">
                <a:latin typeface="Times New Roman" panose="02020603050405020304" pitchFamily="18" charset="0"/>
                <a:cs typeface="Times New Roman" panose="02020603050405020304" pitchFamily="18" charset="0"/>
              </a:rPr>
              <a:t>метапредметных</a:t>
            </a:r>
            <a:r>
              <a:rPr lang="ru-RU" b="1" dirty="0" smtClean="0">
                <a:latin typeface="Times New Roman" panose="02020603050405020304" pitchFamily="18" charset="0"/>
                <a:cs typeface="Times New Roman" panose="02020603050405020304" pitchFamily="18" charset="0"/>
              </a:rPr>
              <a:t> результатов: </a:t>
            </a:r>
            <a:r>
              <a:rPr lang="ru-RU" dirty="0">
                <a:latin typeface="Times New Roman" panose="02020603050405020304" pitchFamily="18" charset="0"/>
                <a:ea typeface="Cambria Math" panose="02040503050406030204" pitchFamily="18" charset="0"/>
                <a:cs typeface="Times New Roman" panose="02020603050405020304" pitchFamily="18" charset="0"/>
              </a:rPr>
              <a:t>содержание оценки результатов, форма оценки результатов, критерии оценки результатов, средства контроля результатов, комплекс контрольно-измерительных материалов для диагностики </a:t>
            </a:r>
            <a:r>
              <a:rPr lang="ru-RU" dirty="0" err="1" smtClean="0">
                <a:latin typeface="Times New Roman" panose="02020603050405020304" pitchFamily="18" charset="0"/>
                <a:ea typeface="Cambria Math" panose="02040503050406030204" pitchFamily="18" charset="0"/>
                <a:cs typeface="Times New Roman" panose="02020603050405020304" pitchFamily="18" charset="0"/>
              </a:rPr>
              <a:t>метапредметных</a:t>
            </a:r>
            <a:r>
              <a:rPr lang="ru-RU" dirty="0" smtClean="0">
                <a:latin typeface="Times New Roman" panose="02020603050405020304" pitchFamily="18" charset="0"/>
                <a:ea typeface="Cambria Math" panose="02040503050406030204" pitchFamily="18" charset="0"/>
                <a:cs typeface="Times New Roman" panose="02020603050405020304" pitchFamily="18" charset="0"/>
              </a:rPr>
              <a:t> результатов, </a:t>
            </a:r>
            <a:r>
              <a:rPr lang="ru-RU" dirty="0">
                <a:latin typeface="Times New Roman" panose="02020603050405020304" pitchFamily="18" charset="0"/>
                <a:ea typeface="Cambria Math" panose="02040503050406030204" pitchFamily="18" charset="0"/>
                <a:cs typeface="Times New Roman" panose="02020603050405020304" pitchFamily="18" charset="0"/>
              </a:rPr>
              <a:t>фиксация </a:t>
            </a:r>
            <a:r>
              <a:rPr lang="ru-RU" dirty="0" smtClean="0">
                <a:latin typeface="Times New Roman" panose="02020603050405020304" pitchFamily="18" charset="0"/>
                <a:ea typeface="Cambria Math" panose="02040503050406030204" pitchFamily="18" charset="0"/>
                <a:cs typeface="Times New Roman" panose="02020603050405020304" pitchFamily="18" charset="0"/>
              </a:rPr>
              <a:t>результатов, использование результатов, </a:t>
            </a:r>
            <a:r>
              <a:rPr lang="ru-RU" dirty="0">
                <a:latin typeface="Times New Roman" panose="02020603050405020304" pitchFamily="18" charset="0"/>
                <a:ea typeface="Cambria Math" panose="02040503050406030204" pitchFamily="18" charset="0"/>
                <a:cs typeface="Times New Roman" panose="02020603050405020304" pitchFamily="18" charset="0"/>
              </a:rPr>
              <a:t>специалисты, привлекаемые к оценке результатов</a:t>
            </a:r>
          </a:p>
        </p:txBody>
      </p:sp>
    </p:spTree>
    <p:extLst>
      <p:ext uri="{BB962C8B-B14F-4D97-AF65-F5344CB8AC3E}">
        <p14:creationId xmlns:p14="http://schemas.microsoft.com/office/powerpoint/2010/main" val="25402948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45660"/>
            <a:ext cx="10515600" cy="5931303"/>
          </a:xfrm>
        </p:spPr>
        <p:txBody>
          <a:bodyPr/>
          <a:lstStyle/>
          <a:p>
            <a:r>
              <a:rPr lang="ru-RU" dirty="0" smtClean="0"/>
              <a:t>5</a:t>
            </a:r>
            <a:r>
              <a:rPr lang="ru-RU" b="1" dirty="0" smtClean="0"/>
              <a:t>) </a:t>
            </a:r>
            <a:r>
              <a:rPr lang="ru-RU" b="1" dirty="0">
                <a:latin typeface="Times New Roman" panose="02020603050405020304" pitchFamily="18" charset="0"/>
                <a:cs typeface="Times New Roman" panose="02020603050405020304" pitchFamily="18" charset="0"/>
              </a:rPr>
              <a:t>Оценка достижения </a:t>
            </a:r>
            <a:r>
              <a:rPr lang="ru-RU" b="1" dirty="0" err="1">
                <a:latin typeface="Times New Roman" panose="02020603050405020304" pitchFamily="18" charset="0"/>
                <a:cs typeface="Times New Roman" panose="02020603050405020304" pitchFamily="18" charset="0"/>
              </a:rPr>
              <a:t>метапредметных</a:t>
            </a:r>
            <a:r>
              <a:rPr lang="ru-RU" b="1" dirty="0">
                <a:latin typeface="Times New Roman" panose="02020603050405020304" pitchFamily="18" charset="0"/>
                <a:cs typeface="Times New Roman" panose="02020603050405020304" pitchFamily="18" charset="0"/>
              </a:rPr>
              <a:t> </a:t>
            </a:r>
            <a:r>
              <a:rPr lang="ru-RU" b="1" dirty="0" smtClean="0">
                <a:latin typeface="Times New Roman" panose="02020603050405020304" pitchFamily="18" charset="0"/>
                <a:cs typeface="Times New Roman" panose="02020603050405020304" pitchFamily="18" charset="0"/>
              </a:rPr>
              <a:t>результатов:</a:t>
            </a:r>
          </a:p>
          <a:p>
            <a:endParaRPr lang="ru-RU" b="1" dirty="0">
              <a:latin typeface="Times New Roman" panose="02020603050405020304" pitchFamily="18" charset="0"/>
              <a:cs typeface="Times New Roman" panose="02020603050405020304" pitchFamily="18" charset="0"/>
            </a:endParaRPr>
          </a:p>
          <a:p>
            <a:endParaRPr lang="ru-RU" dirty="0" smtClean="0"/>
          </a:p>
          <a:p>
            <a:r>
              <a:rPr lang="ru-RU" dirty="0" smtClean="0"/>
              <a:t>6</a:t>
            </a:r>
            <a:r>
              <a:rPr lang="ru-RU" dirty="0" smtClean="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Примерное содержательное описание каждого </a:t>
            </a:r>
            <a:r>
              <a:rPr lang="ru-RU" b="1" dirty="0" smtClean="0">
                <a:latin typeface="Times New Roman" panose="02020603050405020304" pitchFamily="18" charset="0"/>
                <a:cs typeface="Times New Roman" panose="02020603050405020304" pitchFamily="18" charset="0"/>
              </a:rPr>
              <a:t>критерия </a:t>
            </a:r>
            <a:r>
              <a:rPr lang="ru-RU" b="1" dirty="0">
                <a:latin typeface="Times New Roman" panose="02020603050405020304" pitchFamily="18" charset="0"/>
                <a:cs typeface="Times New Roman" panose="02020603050405020304" pitchFamily="18" charset="0"/>
              </a:rPr>
              <a:t>оценки проектной работы </a:t>
            </a:r>
            <a:endParaRPr lang="ru-RU" b="1" dirty="0" smtClean="0">
              <a:latin typeface="Times New Roman" panose="02020603050405020304" pitchFamily="18" charset="0"/>
              <a:cs typeface="Times New Roman" panose="02020603050405020304" pitchFamily="18" charset="0"/>
            </a:endParaRPr>
          </a:p>
          <a:p>
            <a:endParaRPr lang="ru-RU" b="1" dirty="0">
              <a:latin typeface="Times New Roman" panose="02020603050405020304" pitchFamily="18" charset="0"/>
              <a:cs typeface="Times New Roman" panose="02020603050405020304" pitchFamily="18" charset="0"/>
            </a:endParaRPr>
          </a:p>
          <a:p>
            <a:endParaRPr lang="ru-RU" dirty="0" smtClean="0"/>
          </a:p>
          <a:p>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139724443"/>
              </p:ext>
            </p:extLst>
          </p:nvPr>
        </p:nvGraphicFramePr>
        <p:xfrm>
          <a:off x="1027207" y="982819"/>
          <a:ext cx="10600686" cy="613969"/>
        </p:xfrm>
        <a:graphic>
          <a:graphicData uri="http://schemas.openxmlformats.org/drawingml/2006/table">
            <a:tbl>
              <a:tblPr firstRow="1" firstCol="1" bandRow="1">
                <a:tableStyleId>{5940675A-B579-460E-94D1-54222C63F5DA}</a:tableStyleId>
              </a:tblPr>
              <a:tblGrid>
                <a:gridCol w="798596">
                  <a:extLst>
                    <a:ext uri="{9D8B030D-6E8A-4147-A177-3AD203B41FA5}">
                      <a16:colId xmlns:a16="http://schemas.microsoft.com/office/drawing/2014/main" val="952306791"/>
                    </a:ext>
                  </a:extLst>
                </a:gridCol>
                <a:gridCol w="3698046">
                  <a:extLst>
                    <a:ext uri="{9D8B030D-6E8A-4147-A177-3AD203B41FA5}">
                      <a16:colId xmlns:a16="http://schemas.microsoft.com/office/drawing/2014/main" val="2355425302"/>
                    </a:ext>
                  </a:extLst>
                </a:gridCol>
                <a:gridCol w="6104044">
                  <a:extLst>
                    <a:ext uri="{9D8B030D-6E8A-4147-A177-3AD203B41FA5}">
                      <a16:colId xmlns:a16="http://schemas.microsoft.com/office/drawing/2014/main" val="2376575973"/>
                    </a:ext>
                  </a:extLst>
                </a:gridCol>
              </a:tblGrid>
              <a:tr h="613969">
                <a:tc>
                  <a:txBody>
                    <a:bodyPr/>
                    <a:lstStyle/>
                    <a:p>
                      <a:pPr algn="just">
                        <a:lnSpc>
                          <a:spcPct val="107000"/>
                        </a:lnSpc>
                        <a:spcAft>
                          <a:spcPts val="0"/>
                        </a:spcAft>
                      </a:pPr>
                      <a:r>
                        <a:rPr lang="ru-RU" sz="2400" kern="100" dirty="0">
                          <a:effectLst/>
                          <a:latin typeface="Times New Roman" panose="02020603050405020304" pitchFamily="18" charset="0"/>
                          <a:cs typeface="Times New Roman" panose="02020603050405020304" pitchFamily="18" charset="0"/>
                        </a:rPr>
                        <a:t> </a:t>
                      </a:r>
                      <a:r>
                        <a:rPr lang="ru-RU" sz="2400" kern="100" dirty="0" smtClean="0">
                          <a:effectLst/>
                          <a:latin typeface="Times New Roman" panose="02020603050405020304" pitchFamily="18" charset="0"/>
                          <a:cs typeface="Times New Roman" panose="02020603050405020304" pitchFamily="18" charset="0"/>
                        </a:rPr>
                        <a:t>№</a:t>
                      </a:r>
                      <a:endParaRPr lang="ru-RU" sz="2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ru-RU" sz="2400" kern="100" dirty="0">
                          <a:effectLst/>
                          <a:latin typeface="Times New Roman" panose="02020603050405020304" pitchFamily="18" charset="0"/>
                          <a:cs typeface="Times New Roman" panose="02020603050405020304" pitchFamily="18" charset="0"/>
                        </a:rPr>
                        <a:t>Оценочные процедуры</a:t>
                      </a:r>
                      <a:endParaRPr lang="ru-RU" sz="2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2400" kern="100" dirty="0">
                          <a:effectLst/>
                          <a:latin typeface="Times New Roman" panose="02020603050405020304" pitchFamily="18" charset="0"/>
                          <a:cs typeface="Times New Roman" panose="02020603050405020304" pitchFamily="18" charset="0"/>
                        </a:rPr>
                        <a:t>Инструментарий</a:t>
                      </a:r>
                      <a:endParaRPr lang="ru-RU" sz="2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03051397"/>
                  </a:ext>
                </a:extLst>
              </a:tr>
            </a:tbl>
          </a:graphicData>
        </a:graphic>
      </p:graphicFrame>
      <p:graphicFrame>
        <p:nvGraphicFramePr>
          <p:cNvPr id="5" name="Таблица 4"/>
          <p:cNvGraphicFramePr>
            <a:graphicFrameLocks noGrp="1"/>
          </p:cNvGraphicFramePr>
          <p:nvPr>
            <p:extLst>
              <p:ext uri="{D42A27DB-BD31-4B8C-83A1-F6EECF244321}">
                <p14:modId xmlns:p14="http://schemas.microsoft.com/office/powerpoint/2010/main" val="577207443"/>
              </p:ext>
            </p:extLst>
          </p:nvPr>
        </p:nvGraphicFramePr>
        <p:xfrm>
          <a:off x="736980" y="2797791"/>
          <a:ext cx="11041039" cy="1211320"/>
        </p:xfrm>
        <a:graphic>
          <a:graphicData uri="http://schemas.openxmlformats.org/drawingml/2006/table">
            <a:tbl>
              <a:tblPr firstRow="1" firstCol="1" bandRow="1">
                <a:tableStyleId>{5940675A-B579-460E-94D1-54222C63F5DA}</a:tableStyleId>
              </a:tblPr>
              <a:tblGrid>
                <a:gridCol w="4996332">
                  <a:extLst>
                    <a:ext uri="{9D8B030D-6E8A-4147-A177-3AD203B41FA5}">
                      <a16:colId xmlns:a16="http://schemas.microsoft.com/office/drawing/2014/main" val="2042637044"/>
                    </a:ext>
                  </a:extLst>
                </a:gridCol>
                <a:gridCol w="3069494">
                  <a:extLst>
                    <a:ext uri="{9D8B030D-6E8A-4147-A177-3AD203B41FA5}">
                      <a16:colId xmlns:a16="http://schemas.microsoft.com/office/drawing/2014/main" val="445959315"/>
                    </a:ext>
                  </a:extLst>
                </a:gridCol>
                <a:gridCol w="2975213">
                  <a:extLst>
                    <a:ext uri="{9D8B030D-6E8A-4147-A177-3AD203B41FA5}">
                      <a16:colId xmlns:a16="http://schemas.microsoft.com/office/drawing/2014/main" val="3410832735"/>
                    </a:ext>
                  </a:extLst>
                </a:gridCol>
              </a:tblGrid>
              <a:tr h="454971">
                <a:tc rowSpan="2">
                  <a:txBody>
                    <a:bodyPr/>
                    <a:lstStyle/>
                    <a:p>
                      <a:pPr algn="ctr">
                        <a:lnSpc>
                          <a:spcPct val="107000"/>
                        </a:lnSpc>
                        <a:spcAft>
                          <a:spcPts val="0"/>
                        </a:spcAft>
                      </a:pPr>
                      <a:r>
                        <a:rPr lang="ru-RU" sz="2400" kern="100" dirty="0">
                          <a:effectLst/>
                          <a:latin typeface="Times New Roman" panose="02020603050405020304" pitchFamily="18" charset="0"/>
                          <a:cs typeface="Times New Roman" panose="02020603050405020304" pitchFamily="18" charset="0"/>
                        </a:rPr>
                        <a:t>Критерий</a:t>
                      </a:r>
                      <a:endParaRPr lang="ru-RU" sz="2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gridSpan="2">
                  <a:txBody>
                    <a:bodyPr/>
                    <a:lstStyle/>
                    <a:p>
                      <a:pPr algn="ctr">
                        <a:lnSpc>
                          <a:spcPct val="107000"/>
                        </a:lnSpc>
                        <a:spcAft>
                          <a:spcPts val="0"/>
                        </a:spcAft>
                      </a:pPr>
                      <a:r>
                        <a:rPr lang="ru-RU" sz="2400" kern="100" dirty="0">
                          <a:effectLst/>
                          <a:latin typeface="Times New Roman" panose="02020603050405020304" pitchFamily="18" charset="0"/>
                          <a:cs typeface="Times New Roman" panose="02020603050405020304" pitchFamily="18" charset="0"/>
                        </a:rPr>
                        <a:t>Уровни </a:t>
                      </a:r>
                      <a:r>
                        <a:rPr lang="ru-RU" sz="2400" kern="100" dirty="0" err="1">
                          <a:effectLst/>
                          <a:latin typeface="Times New Roman" panose="02020603050405020304" pitchFamily="18" charset="0"/>
                          <a:cs typeface="Times New Roman" panose="02020603050405020304" pitchFamily="18" charset="0"/>
                        </a:rPr>
                        <a:t>сформированности</a:t>
                      </a:r>
                      <a:r>
                        <a:rPr lang="ru-RU" sz="2400" kern="100" dirty="0">
                          <a:effectLst/>
                          <a:latin typeface="Times New Roman" panose="02020603050405020304" pitchFamily="18" charset="0"/>
                          <a:cs typeface="Times New Roman" panose="02020603050405020304" pitchFamily="18" charset="0"/>
                        </a:rPr>
                        <a:t> навыков проектной деятельности</a:t>
                      </a:r>
                      <a:endParaRPr lang="ru-RU" sz="2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ru-RU"/>
                    </a:p>
                  </a:txBody>
                  <a:tcPr/>
                </a:tc>
                <a:extLst>
                  <a:ext uri="{0D108BD9-81ED-4DB2-BD59-A6C34878D82A}">
                    <a16:rowId xmlns:a16="http://schemas.microsoft.com/office/drawing/2014/main" val="2020059482"/>
                  </a:ext>
                </a:extLst>
              </a:tr>
              <a:tr h="454971">
                <a:tc vMerge="1">
                  <a:txBody>
                    <a:bodyPr/>
                    <a:lstStyle/>
                    <a:p>
                      <a:endParaRPr lang="ru-RU"/>
                    </a:p>
                  </a:txBody>
                  <a:tcPr/>
                </a:tc>
                <a:tc>
                  <a:txBody>
                    <a:bodyPr/>
                    <a:lstStyle/>
                    <a:p>
                      <a:pPr algn="ctr">
                        <a:lnSpc>
                          <a:spcPct val="107000"/>
                        </a:lnSpc>
                        <a:spcAft>
                          <a:spcPts val="0"/>
                        </a:spcAft>
                      </a:pPr>
                      <a:r>
                        <a:rPr lang="ru-RU" sz="2400" kern="100" dirty="0">
                          <a:effectLst/>
                          <a:latin typeface="Times New Roman" panose="02020603050405020304" pitchFamily="18" charset="0"/>
                          <a:cs typeface="Times New Roman" panose="02020603050405020304" pitchFamily="18" charset="0"/>
                        </a:rPr>
                        <a:t>Базовый</a:t>
                      </a:r>
                      <a:endParaRPr lang="ru-RU" sz="2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2400" kern="100" dirty="0">
                          <a:effectLst/>
                          <a:latin typeface="Times New Roman" panose="02020603050405020304" pitchFamily="18" charset="0"/>
                          <a:cs typeface="Times New Roman" panose="02020603050405020304" pitchFamily="18" charset="0"/>
                        </a:rPr>
                        <a:t>Повышенный</a:t>
                      </a:r>
                      <a:endParaRPr lang="ru-RU" sz="2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72585924"/>
                  </a:ext>
                </a:extLst>
              </a:tr>
            </a:tbl>
          </a:graphicData>
        </a:graphic>
      </p:graphicFrame>
    </p:spTree>
    <p:extLst>
      <p:ext uri="{BB962C8B-B14F-4D97-AF65-F5344CB8AC3E}">
        <p14:creationId xmlns:p14="http://schemas.microsoft.com/office/powerpoint/2010/main" val="38828723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876821"/>
          </a:xfrm>
        </p:spPr>
        <p:txBody>
          <a:bodyPr>
            <a:normAutofit fontScale="90000"/>
          </a:bodyPr>
          <a:lstStyle/>
          <a:p>
            <a:pPr algn="ctr"/>
            <a:r>
              <a:rPr lang="ru-RU" sz="2700" b="1" dirty="0">
                <a:solidFill>
                  <a:srgbClr val="7030A0"/>
                </a:solidFill>
                <a:latin typeface="Arial Black" panose="020B0A04020102020204" pitchFamily="34" charset="0"/>
                <a:ea typeface="+mn-ea"/>
                <a:cs typeface="+mn-cs"/>
              </a:rPr>
              <a:t>1.3.4.  </a:t>
            </a:r>
            <a:r>
              <a:rPr lang="ru-RU" sz="2700" b="1" dirty="0">
                <a:solidFill>
                  <a:srgbClr val="7030A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Оценка предметных результатов освоения основной образовательной программы основного общего образования</a:t>
            </a:r>
            <a: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endParaRPr lang="ru-RU"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327546" y="1146412"/>
            <a:ext cx="11026254" cy="5030551"/>
          </a:xfrm>
        </p:spPr>
        <p:txBody>
          <a:bodyPr/>
          <a:lstStyle/>
          <a:p>
            <a:pPr marL="0" indent="0">
              <a:buNone/>
            </a:pPr>
            <a:r>
              <a:rPr lang="ru-RU" b="1" dirty="0" smtClean="0"/>
              <a:t>1) </a:t>
            </a:r>
            <a:r>
              <a:rPr lang="ru-RU" b="1" dirty="0" smtClean="0">
                <a:latin typeface="Times New Roman" panose="02020603050405020304" pitchFamily="18" charset="0"/>
                <a:cs typeface="Times New Roman" panose="02020603050405020304" pitchFamily="18" charset="0"/>
              </a:rPr>
              <a:t>Характеристика предметных результатов: </a:t>
            </a:r>
            <a:r>
              <a:rPr lang="ru-RU" dirty="0" smtClean="0">
                <a:latin typeface="Times New Roman" panose="02020603050405020304" pitchFamily="18" charset="0"/>
                <a:ea typeface="Cambria Math" panose="02040503050406030204" pitchFamily="18" charset="0"/>
                <a:cs typeface="Times New Roman" panose="02020603050405020304" pitchFamily="18" charset="0"/>
              </a:rPr>
              <a:t>объект </a:t>
            </a:r>
            <a:r>
              <a:rPr lang="ru-RU" dirty="0">
                <a:latin typeface="Times New Roman" panose="02020603050405020304" pitchFamily="18" charset="0"/>
                <a:ea typeface="Cambria Math" panose="02040503050406030204" pitchFamily="18" charset="0"/>
                <a:cs typeface="Times New Roman" panose="02020603050405020304" pitchFamily="18" charset="0"/>
              </a:rPr>
              <a:t>оценки,  </a:t>
            </a:r>
            <a:r>
              <a:rPr lang="ru-RU" dirty="0" smtClean="0">
                <a:latin typeface="Times New Roman" panose="02020603050405020304" pitchFamily="18" charset="0"/>
                <a:ea typeface="Cambria Math" panose="02040503050406030204" pitchFamily="18" charset="0"/>
                <a:cs typeface="Times New Roman" panose="02020603050405020304" pitchFamily="18" charset="0"/>
              </a:rPr>
              <a:t>содержание оценки результатов, форма оценки результатов, критерии оценки результатов, средства контроля результатов, комплекс контрольно-измерительных материалов для диагностики предметных результатов, фиксация результатов, использование результатов, специалисты, привлекаемые к оценке результатов.</a:t>
            </a:r>
          </a:p>
          <a:p>
            <a:pPr marL="0" indent="0">
              <a:buNone/>
            </a:pPr>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4857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nvPr>
        </p:nvGraphicFramePr>
        <p:xfrm>
          <a:off x="283562" y="344773"/>
          <a:ext cx="10974049" cy="55013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Двойная стрелка влево/вправо 4"/>
          <p:cNvSpPr/>
          <p:nvPr/>
        </p:nvSpPr>
        <p:spPr>
          <a:xfrm>
            <a:off x="4242217" y="3095467"/>
            <a:ext cx="629586" cy="299803"/>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TextBox 5"/>
          <p:cNvSpPr txBox="1"/>
          <p:nvPr/>
        </p:nvSpPr>
        <p:spPr>
          <a:xfrm>
            <a:off x="7450111" y="344773"/>
            <a:ext cx="4741889" cy="3046988"/>
          </a:xfrm>
          <a:prstGeom prst="rect">
            <a:avLst/>
          </a:prstGeom>
          <a:noFill/>
        </p:spPr>
        <p:txBody>
          <a:bodyPr wrap="square" rtlCol="0">
            <a:spAutoFit/>
          </a:bodyPr>
          <a:lstStyle/>
          <a:p>
            <a:r>
              <a:rPr lang="ru-RU" sz="2400" dirty="0">
                <a:latin typeface="Cambria Math" panose="02040503050406030204" pitchFamily="18" charset="0"/>
                <a:ea typeface="Cambria Math" panose="02040503050406030204" pitchFamily="18" charset="0"/>
              </a:rPr>
              <a:t>связь </a:t>
            </a:r>
            <a:r>
              <a:rPr lang="ru-RU" sz="2400" dirty="0" smtClean="0">
                <a:latin typeface="Cambria Math" panose="02040503050406030204" pitchFamily="18" charset="0"/>
                <a:ea typeface="Cambria Math" panose="02040503050406030204" pitchFamily="18" charset="0"/>
              </a:rPr>
              <a:t> между группами оценивания реализуется </a:t>
            </a:r>
            <a:r>
              <a:rPr lang="ru-RU" sz="2400" dirty="0">
                <a:latin typeface="Cambria Math" panose="02040503050406030204" pitchFamily="18" charset="0"/>
                <a:ea typeface="Cambria Math" panose="02040503050406030204" pitchFamily="18" charset="0"/>
              </a:rPr>
              <a:t>и по содержанию (</a:t>
            </a:r>
            <a:r>
              <a:rPr lang="ru-RU" sz="2400" b="1" dirty="0">
                <a:solidFill>
                  <a:srgbClr val="FF0000"/>
                </a:solidFill>
                <a:latin typeface="Cambria Math" panose="02040503050406030204" pitchFamily="18" charset="0"/>
                <a:ea typeface="Cambria Math" panose="02040503050406030204" pitchFamily="18" charset="0"/>
              </a:rPr>
              <a:t>единый объект оценивания – планируемые результаты обучения</a:t>
            </a:r>
            <a:r>
              <a:rPr lang="ru-RU" sz="2400" dirty="0">
                <a:latin typeface="Cambria Math" panose="02040503050406030204" pitchFamily="18" charset="0"/>
                <a:ea typeface="Cambria Math" panose="02040503050406030204" pitchFamily="18" charset="0"/>
              </a:rPr>
              <a:t>), и по </a:t>
            </a:r>
            <a:r>
              <a:rPr lang="ru-RU" sz="2400" dirty="0" smtClean="0">
                <a:latin typeface="Cambria Math" panose="02040503050406030204" pitchFamily="18" charset="0"/>
                <a:ea typeface="Cambria Math" panose="02040503050406030204" pitchFamily="18" charset="0"/>
              </a:rPr>
              <a:t>форме контроля </a:t>
            </a:r>
            <a:r>
              <a:rPr lang="ru-RU" sz="2400" dirty="0">
                <a:latin typeface="Cambria Math" panose="02040503050406030204" pitchFamily="18" charset="0"/>
                <a:ea typeface="Cambria Math" panose="02040503050406030204" pitchFamily="18" charset="0"/>
              </a:rPr>
              <a:t>(</a:t>
            </a:r>
            <a:r>
              <a:rPr lang="ru-RU" sz="2400" b="1" dirty="0">
                <a:solidFill>
                  <a:srgbClr val="FF0000"/>
                </a:solidFill>
                <a:latin typeface="Cambria Math" panose="02040503050406030204" pitchFamily="18" charset="0"/>
                <a:ea typeface="Cambria Math" panose="02040503050406030204" pitchFamily="18" charset="0"/>
              </a:rPr>
              <a:t>использование </a:t>
            </a:r>
            <a:r>
              <a:rPr lang="ru-RU" sz="2400" b="1" dirty="0" err="1">
                <a:solidFill>
                  <a:srgbClr val="FF0000"/>
                </a:solidFill>
                <a:latin typeface="Cambria Math" panose="02040503050406030204" pitchFamily="18" charset="0"/>
                <a:ea typeface="Cambria Math" panose="02040503050406030204" pitchFamily="18" charset="0"/>
              </a:rPr>
              <a:t>критериального</a:t>
            </a:r>
            <a:r>
              <a:rPr lang="ru-RU" sz="2400" b="1" dirty="0">
                <a:solidFill>
                  <a:srgbClr val="FF0000"/>
                </a:solidFill>
                <a:latin typeface="Cambria Math" panose="02040503050406030204" pitchFamily="18" charset="0"/>
                <a:ea typeface="Cambria Math" panose="02040503050406030204" pitchFamily="18" charset="0"/>
              </a:rPr>
              <a:t> подхода, тестовых форм проверки и др</a:t>
            </a:r>
            <a:r>
              <a:rPr lang="ru-RU" sz="2400" dirty="0" smtClean="0">
                <a:latin typeface="Cambria Math" panose="02040503050406030204" pitchFamily="18" charset="0"/>
                <a:ea typeface="Cambria Math" panose="02040503050406030204" pitchFamily="18" charset="0"/>
              </a:rPr>
              <a:t>.).</a:t>
            </a:r>
            <a:endParaRPr lang="ru-RU" sz="2400"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404636931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45910"/>
            <a:ext cx="10515600" cy="5631053"/>
          </a:xfrm>
        </p:spPr>
        <p:txBody>
          <a:bodyPr>
            <a:normAutofit fontScale="92500" lnSpcReduction="10000"/>
          </a:bodyPr>
          <a:lstStyle/>
          <a:p>
            <a:r>
              <a:rPr lang="ru-RU" b="1" dirty="0">
                <a:latin typeface="Times New Roman" panose="02020603050405020304" pitchFamily="18" charset="0"/>
                <a:cs typeface="Times New Roman" panose="02020603050405020304" pitchFamily="18" charset="0"/>
              </a:rPr>
              <a:t>Комментарий:</a:t>
            </a:r>
            <a:r>
              <a:rPr lang="ru-RU" dirty="0">
                <a:latin typeface="Times New Roman" panose="02020603050405020304" pitchFamily="18" charset="0"/>
                <a:cs typeface="Times New Roman" panose="02020603050405020304" pitchFamily="18" charset="0"/>
              </a:rPr>
              <a:t> Перечень оценочных процедур может быть уточнен, но при таком уточнении заявленные оценочные материалы должны быть утверждены в составе основной образовательной программы. </a:t>
            </a:r>
          </a:p>
          <a:p>
            <a:r>
              <a:rPr lang="ru-RU" dirty="0">
                <a:latin typeface="Times New Roman" panose="02020603050405020304" pitchFamily="18" charset="0"/>
                <a:cs typeface="Times New Roman" panose="02020603050405020304" pitchFamily="18" charset="0"/>
              </a:rPr>
              <a:t>Если учитель-предметник практикует выставление отметок за устные ответы, эта позиция должна быть отражена в таблице, а оценочные материалы должны включать листы оценки устных ответов с конкретными критериями. В этом случае отметки за устный ответ могут быть выставлены на любом уроке, порядок учитель-предметником определяется самостоятельно. </a:t>
            </a:r>
          </a:p>
          <a:p>
            <a:r>
              <a:rPr lang="ru-RU" dirty="0">
                <a:latin typeface="Times New Roman" panose="02020603050405020304" pitchFamily="18" charset="0"/>
                <a:cs typeface="Times New Roman" panose="02020603050405020304" pitchFamily="18" charset="0"/>
              </a:rPr>
              <a:t>Если в общеобразовательной организации разработана система выставления итоговой отметки за четверть / триместр и т.п. с учетом средневзвешенного балла, то в таблице целесообразно указать коэффициенты или сделать ссылку на локальный нормативный акт (Положение о текущем контроле успеваемости и промежуточной аттестации).</a:t>
            </a:r>
          </a:p>
          <a:p>
            <a:endParaRPr lang="ru-RU" dirty="0"/>
          </a:p>
        </p:txBody>
      </p:sp>
    </p:spTree>
    <p:extLst>
      <p:ext uri="{BB962C8B-B14F-4D97-AF65-F5344CB8AC3E}">
        <p14:creationId xmlns:p14="http://schemas.microsoft.com/office/powerpoint/2010/main" val="23959998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4552" y="354842"/>
            <a:ext cx="10515600" cy="5781178"/>
          </a:xfrm>
        </p:spPr>
        <p:txBody>
          <a:bodyPr/>
          <a:lstStyle/>
          <a:p>
            <a:pPr marL="0" indent="0">
              <a:buNone/>
            </a:pPr>
            <a:r>
              <a:rPr lang="ru-RU" b="1" dirty="0" smtClean="0"/>
              <a:t>2) </a:t>
            </a:r>
            <a:r>
              <a:rPr lang="ru-RU"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Перечень </a:t>
            </a:r>
            <a:r>
              <a:rPr lang="ru-RU"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оценочных материалов для текущего контроля успеваемости по учебным </a:t>
            </a:r>
            <a:r>
              <a:rPr lang="ru-RU"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предметам:</a:t>
            </a:r>
          </a:p>
          <a:p>
            <a:pPr marL="0" indent="0">
              <a:buNone/>
            </a:pPr>
            <a:endParaRPr lang="ru-RU" dirty="0"/>
          </a:p>
          <a:p>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2714611383"/>
              </p:ext>
            </p:extLst>
          </p:nvPr>
        </p:nvGraphicFramePr>
        <p:xfrm>
          <a:off x="535887" y="1277110"/>
          <a:ext cx="11146597" cy="3945193"/>
        </p:xfrm>
        <a:graphic>
          <a:graphicData uri="http://schemas.openxmlformats.org/drawingml/2006/table">
            <a:tbl>
              <a:tblPr firstRow="1" firstCol="1" bandRow="1">
                <a:tableStyleId>{5940675A-B579-460E-94D1-54222C63F5DA}</a:tableStyleId>
              </a:tblPr>
              <a:tblGrid>
                <a:gridCol w="2361719">
                  <a:extLst>
                    <a:ext uri="{9D8B030D-6E8A-4147-A177-3AD203B41FA5}">
                      <a16:colId xmlns:a16="http://schemas.microsoft.com/office/drawing/2014/main" val="62879620"/>
                    </a:ext>
                  </a:extLst>
                </a:gridCol>
                <a:gridCol w="8784878">
                  <a:extLst>
                    <a:ext uri="{9D8B030D-6E8A-4147-A177-3AD203B41FA5}">
                      <a16:colId xmlns:a16="http://schemas.microsoft.com/office/drawing/2014/main" val="2572719724"/>
                    </a:ext>
                  </a:extLst>
                </a:gridCol>
              </a:tblGrid>
              <a:tr h="228894">
                <a:tc>
                  <a:txBody>
                    <a:bodyPr/>
                    <a:lstStyle/>
                    <a:p>
                      <a:pPr algn="ctr">
                        <a:lnSpc>
                          <a:spcPct val="107000"/>
                        </a:lnSpc>
                        <a:spcAft>
                          <a:spcPts val="0"/>
                        </a:spcAft>
                      </a:pPr>
                      <a:r>
                        <a:rPr lang="ru-RU" sz="2000" b="1" kern="100" dirty="0">
                          <a:effectLst/>
                          <a:latin typeface="Times New Roman" panose="02020603050405020304" pitchFamily="18" charset="0"/>
                          <a:cs typeface="Times New Roman" panose="02020603050405020304" pitchFamily="18" charset="0"/>
                        </a:rPr>
                        <a:t>Предмет </a:t>
                      </a:r>
                      <a:endParaRPr lang="ru-RU" sz="20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2000" b="1" kern="100" dirty="0">
                          <a:effectLst/>
                          <a:latin typeface="Times New Roman" panose="02020603050405020304" pitchFamily="18" charset="0"/>
                          <a:cs typeface="Times New Roman" panose="02020603050405020304" pitchFamily="18" charset="0"/>
                        </a:rPr>
                        <a:t>Оценочные материалы</a:t>
                      </a:r>
                      <a:endParaRPr lang="ru-RU" sz="20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70904754"/>
                  </a:ext>
                </a:extLst>
              </a:tr>
              <a:tr h="1526738">
                <a:tc>
                  <a:txBody>
                    <a:bodyPr/>
                    <a:lstStyle/>
                    <a:p>
                      <a:pPr algn="ctr">
                        <a:lnSpc>
                          <a:spcPct val="107000"/>
                        </a:lnSpc>
                        <a:spcAft>
                          <a:spcPts val="0"/>
                        </a:spcAft>
                      </a:pPr>
                      <a:r>
                        <a:rPr lang="ru-RU" sz="2000" b="1" kern="100" dirty="0">
                          <a:effectLst/>
                          <a:latin typeface="Times New Roman" panose="02020603050405020304" pitchFamily="18" charset="0"/>
                          <a:cs typeface="Times New Roman" panose="02020603050405020304" pitchFamily="18" charset="0"/>
                        </a:rPr>
                        <a:t>Русский язык</a:t>
                      </a:r>
                      <a:endParaRPr lang="ru-RU" sz="20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ru-RU" sz="1800" kern="1200" dirty="0">
                          <a:solidFill>
                            <a:schemeClr val="tx1"/>
                          </a:solidFill>
                          <a:latin typeface="Times New Roman" panose="02020603050405020304" pitchFamily="18" charset="0"/>
                          <a:ea typeface="Cambria Math" panose="02040503050406030204" pitchFamily="18" charset="0"/>
                          <a:cs typeface="Times New Roman" panose="02020603050405020304" pitchFamily="18" charset="0"/>
                        </a:rPr>
                        <a:t>Контрольная работа, диктант с грамматическим заданием, словарный диктант, устный ответ, самостоятельная работа, стандартизированная контрольная работа в форме ОГЭ, тест, изложение, сочинение, комплексная работа, стандартизированная контрольная работа в формате ВПР, ОГЭ</a:t>
                      </a:r>
                      <a:r>
                        <a:rPr lang="ru-RU" sz="2000" kern="100" dirty="0">
                          <a:effectLst/>
                          <a:latin typeface="Times New Roman" panose="02020603050405020304" pitchFamily="18" charset="0"/>
                          <a:cs typeface="Times New Roman" panose="02020603050405020304" pitchFamily="18" charset="0"/>
                        </a:rPr>
                        <a:t>. </a:t>
                      </a:r>
                      <a:r>
                        <a:rPr lang="ru-RU" sz="2000" kern="100" dirty="0">
                          <a:solidFill>
                            <a:srgbClr val="FF0000"/>
                          </a:solidFill>
                          <a:effectLst/>
                          <a:latin typeface="Times New Roman" panose="02020603050405020304" pitchFamily="18" charset="0"/>
                          <a:cs typeface="Times New Roman" panose="02020603050405020304" pitchFamily="18" charset="0"/>
                        </a:rPr>
                        <a:t>Контрольная работа, лабораторная работа, диктант с грамматическим заданием, словарный диктант, лист оценки устного ответа, самостоятельная работа</a:t>
                      </a:r>
                      <a:endParaRPr lang="ru-RU" sz="2000"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73681033"/>
                  </a:ext>
                </a:extLst>
              </a:tr>
              <a:tr h="1307245">
                <a:tc>
                  <a:txBody>
                    <a:bodyPr/>
                    <a:lstStyle/>
                    <a:p>
                      <a:pPr algn="ctr">
                        <a:lnSpc>
                          <a:spcPct val="107000"/>
                        </a:lnSpc>
                        <a:spcAft>
                          <a:spcPts val="0"/>
                        </a:spcAft>
                      </a:pPr>
                      <a:r>
                        <a:rPr lang="ru-RU" sz="2000" b="1" kern="100" dirty="0">
                          <a:effectLst/>
                          <a:latin typeface="Times New Roman" panose="02020603050405020304" pitchFamily="18" charset="0"/>
                          <a:cs typeface="Times New Roman" panose="02020603050405020304" pitchFamily="18" charset="0"/>
                        </a:rPr>
                        <a:t>Литература</a:t>
                      </a:r>
                      <a:endParaRPr lang="ru-RU" sz="20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ru-RU" sz="1800" kern="1200" dirty="0">
                          <a:solidFill>
                            <a:schemeClr val="tx1"/>
                          </a:solidFill>
                          <a:latin typeface="Times New Roman" panose="02020603050405020304" pitchFamily="18" charset="0"/>
                          <a:ea typeface="Cambria Math" panose="02040503050406030204" pitchFamily="18" charset="0"/>
                          <a:cs typeface="Times New Roman" panose="02020603050405020304" pitchFamily="18" charset="0"/>
                        </a:rPr>
                        <a:t>Тест, чтение наизусть стихотворения и отрывка из прозаического произведения; чтение по ролям; техника чтения, сочинение, проект, контрольная работа, письменное высказывание по литературной или нравственно-этической проблеме; комплексный анализ текста.</a:t>
                      </a:r>
                    </a:p>
                    <a:p>
                      <a:pPr algn="just">
                        <a:lnSpc>
                          <a:spcPct val="107000"/>
                        </a:lnSpc>
                        <a:spcAft>
                          <a:spcPts val="0"/>
                        </a:spcAft>
                      </a:pPr>
                      <a:r>
                        <a:rPr lang="ru-RU" sz="2000" kern="100" dirty="0">
                          <a:effectLst/>
                          <a:latin typeface="Times New Roman" panose="02020603050405020304" pitchFamily="18" charset="0"/>
                          <a:cs typeface="Times New Roman" panose="02020603050405020304" pitchFamily="18" charset="0"/>
                        </a:rPr>
                        <a:t> </a:t>
                      </a:r>
                      <a:r>
                        <a:rPr lang="ru-RU" sz="2000" kern="100" dirty="0">
                          <a:solidFill>
                            <a:srgbClr val="FF0000"/>
                          </a:solidFill>
                          <a:effectLst/>
                          <a:latin typeface="Times New Roman" panose="02020603050405020304" pitchFamily="18" charset="0"/>
                          <a:cs typeface="Times New Roman" panose="02020603050405020304" pitchFamily="18" charset="0"/>
                        </a:rPr>
                        <a:t>Анализ текста, зачет, контрольные работы, проект, реферат, сочинение, терминологический диктант, проверка техники чтения</a:t>
                      </a:r>
                      <a:endParaRPr lang="ru-RU" sz="2000"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92792115"/>
                  </a:ext>
                </a:extLst>
              </a:tr>
            </a:tbl>
          </a:graphicData>
        </a:graphic>
      </p:graphicFrame>
    </p:spTree>
    <p:extLst>
      <p:ext uri="{BB962C8B-B14F-4D97-AF65-F5344CB8AC3E}">
        <p14:creationId xmlns:p14="http://schemas.microsoft.com/office/powerpoint/2010/main" val="34760827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9306" y="409432"/>
            <a:ext cx="11094493" cy="5726587"/>
          </a:xfrm>
        </p:spPr>
        <p:txBody>
          <a:bodyPr/>
          <a:lstStyle/>
          <a:p>
            <a:r>
              <a:rPr lang="ru-RU" dirty="0" smtClean="0"/>
              <a:t>3) </a:t>
            </a:r>
            <a:r>
              <a:rPr lang="ru-RU" b="1" dirty="0">
                <a:latin typeface="Times New Roman" panose="02020603050405020304" pitchFamily="18" charset="0"/>
                <a:cs typeface="Times New Roman" panose="02020603050405020304" pitchFamily="18" charset="0"/>
              </a:rPr>
              <a:t>Система оценки предметных результатов освоения учебных программ с учётом уровневого </a:t>
            </a:r>
            <a:r>
              <a:rPr lang="ru-RU" b="1" dirty="0" smtClean="0">
                <a:latin typeface="Times New Roman" panose="02020603050405020304" pitchFamily="18" charset="0"/>
                <a:cs typeface="Times New Roman" panose="02020603050405020304" pitchFamily="18" charset="0"/>
              </a:rPr>
              <a:t>подхода: </a:t>
            </a:r>
            <a:r>
              <a:rPr lang="ru-RU" dirty="0" smtClean="0">
                <a:latin typeface="Times New Roman" panose="02020603050405020304" pitchFamily="18" charset="0"/>
                <a:cs typeface="Times New Roman" panose="02020603050405020304" pitchFamily="18" charset="0"/>
              </a:rPr>
              <a:t>базовый уровень, превышающий базовый (повышенный и высокий), пониженный уровень, низкий уровень.</a:t>
            </a:r>
          </a:p>
          <a:p>
            <a:r>
              <a:rPr lang="ru-RU" dirty="0" smtClean="0">
                <a:latin typeface="Times New Roman" panose="02020603050405020304" pitchFamily="18" charset="0"/>
                <a:cs typeface="Times New Roman" panose="02020603050405020304" pitchFamily="18" charset="0"/>
              </a:rPr>
              <a:t>4) </a:t>
            </a:r>
            <a:r>
              <a:rPr lang="ru-RU" b="1" dirty="0">
                <a:latin typeface="Times New Roman" panose="02020603050405020304" pitchFamily="18" charset="0"/>
                <a:cs typeface="Times New Roman" panose="02020603050405020304" pitchFamily="18" charset="0"/>
              </a:rPr>
              <a:t>Виды и формы контрольно-оценочной </a:t>
            </a:r>
            <a:r>
              <a:rPr lang="ru-RU" b="1" dirty="0" smtClean="0">
                <a:latin typeface="Times New Roman" panose="02020603050405020304" pitchFamily="18" charset="0"/>
                <a:cs typeface="Times New Roman" panose="02020603050405020304" pitchFamily="18" charset="0"/>
              </a:rPr>
              <a:t>деятельности:</a:t>
            </a:r>
          </a:p>
          <a:p>
            <a:endParaRPr lang="ru-RU" b="1" dirty="0">
              <a:latin typeface="Times New Roman" panose="02020603050405020304" pitchFamily="18" charset="0"/>
              <a:cs typeface="Times New Roman" panose="02020603050405020304" pitchFamily="18" charset="0"/>
            </a:endParaRPr>
          </a:p>
          <a:p>
            <a:endParaRPr lang="ru-RU" b="1" dirty="0" smtClean="0">
              <a:latin typeface="Times New Roman" panose="02020603050405020304" pitchFamily="18" charset="0"/>
              <a:cs typeface="Times New Roman" panose="02020603050405020304" pitchFamily="18" charset="0"/>
            </a:endParaRPr>
          </a:p>
          <a:p>
            <a:endParaRPr lang="ru-RU" b="1" dirty="0">
              <a:latin typeface="Times New Roman" panose="02020603050405020304" pitchFamily="18" charset="0"/>
              <a:cs typeface="Times New Roman" panose="02020603050405020304" pitchFamily="18" charset="0"/>
            </a:endParaRPr>
          </a:p>
          <a:p>
            <a:r>
              <a:rPr lang="ru-RU" b="1" dirty="0" smtClean="0">
                <a:latin typeface="Times New Roman" panose="02020603050405020304" pitchFamily="18" charset="0"/>
                <a:cs typeface="Times New Roman" panose="02020603050405020304" pitchFamily="18" charset="0"/>
              </a:rPr>
              <a:t>5) Критерии достижения результатов</a:t>
            </a:r>
            <a:endParaRPr lang="ru-RU" dirty="0">
              <a:latin typeface="Times New Roman" panose="02020603050405020304" pitchFamily="18" charset="0"/>
              <a:cs typeface="Times New Roman" panose="02020603050405020304" pitchFamily="18" charset="0"/>
            </a:endParaRPr>
          </a:p>
          <a:p>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713426679"/>
              </p:ext>
            </p:extLst>
          </p:nvPr>
        </p:nvGraphicFramePr>
        <p:xfrm>
          <a:off x="494579" y="2735184"/>
          <a:ext cx="10859220" cy="956374"/>
        </p:xfrm>
        <a:graphic>
          <a:graphicData uri="http://schemas.openxmlformats.org/drawingml/2006/table">
            <a:tbl>
              <a:tblPr firstRow="1" firstCol="1" bandRow="1">
                <a:tableStyleId>{5940675A-B579-460E-94D1-54222C63F5DA}</a:tableStyleId>
              </a:tblPr>
              <a:tblGrid>
                <a:gridCol w="2362680">
                  <a:extLst>
                    <a:ext uri="{9D8B030D-6E8A-4147-A177-3AD203B41FA5}">
                      <a16:colId xmlns:a16="http://schemas.microsoft.com/office/drawing/2014/main" val="299842515"/>
                    </a:ext>
                  </a:extLst>
                </a:gridCol>
                <a:gridCol w="2362680">
                  <a:extLst>
                    <a:ext uri="{9D8B030D-6E8A-4147-A177-3AD203B41FA5}">
                      <a16:colId xmlns:a16="http://schemas.microsoft.com/office/drawing/2014/main" val="34630889"/>
                    </a:ext>
                  </a:extLst>
                </a:gridCol>
                <a:gridCol w="2991395">
                  <a:extLst>
                    <a:ext uri="{9D8B030D-6E8A-4147-A177-3AD203B41FA5}">
                      <a16:colId xmlns:a16="http://schemas.microsoft.com/office/drawing/2014/main" val="2287011533"/>
                    </a:ext>
                  </a:extLst>
                </a:gridCol>
                <a:gridCol w="3142465">
                  <a:extLst>
                    <a:ext uri="{9D8B030D-6E8A-4147-A177-3AD203B41FA5}">
                      <a16:colId xmlns:a16="http://schemas.microsoft.com/office/drawing/2014/main" val="3587710658"/>
                    </a:ext>
                  </a:extLst>
                </a:gridCol>
              </a:tblGrid>
              <a:tr h="785938">
                <a:tc>
                  <a:txBody>
                    <a:bodyPr/>
                    <a:lstStyle/>
                    <a:p>
                      <a:pPr algn="ctr">
                        <a:lnSpc>
                          <a:spcPct val="107000"/>
                        </a:lnSpc>
                        <a:spcAft>
                          <a:spcPts val="0"/>
                        </a:spcAft>
                      </a:pPr>
                      <a:r>
                        <a:rPr lang="ru-RU" sz="2000" b="1" kern="100" dirty="0">
                          <a:effectLst/>
                          <a:latin typeface="Times New Roman" panose="02020603050405020304" pitchFamily="18" charset="0"/>
                          <a:cs typeface="Times New Roman" panose="02020603050405020304" pitchFamily="18" charset="0"/>
                        </a:rPr>
                        <a:t>Вид контрольно-оценочной деятельности</a:t>
                      </a:r>
                      <a:endParaRPr lang="ru-RU" sz="20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2000" b="1" kern="100" dirty="0">
                          <a:effectLst/>
                          <a:latin typeface="Times New Roman" panose="02020603050405020304" pitchFamily="18" charset="0"/>
                          <a:cs typeface="Times New Roman" panose="02020603050405020304" pitchFamily="18" charset="0"/>
                        </a:rPr>
                        <a:t>Время проведения</a:t>
                      </a:r>
                      <a:endParaRPr lang="ru-RU" sz="20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2000" b="1" kern="100" dirty="0">
                          <a:effectLst/>
                          <a:latin typeface="Times New Roman" panose="02020603050405020304" pitchFamily="18" charset="0"/>
                          <a:cs typeface="Times New Roman" panose="02020603050405020304" pitchFamily="18" charset="0"/>
                        </a:rPr>
                        <a:t>Содержание</a:t>
                      </a:r>
                      <a:endParaRPr lang="ru-RU" sz="20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2000" b="1" kern="100" dirty="0">
                          <a:effectLst/>
                          <a:latin typeface="Times New Roman" panose="02020603050405020304" pitchFamily="18" charset="0"/>
                          <a:cs typeface="Times New Roman" panose="02020603050405020304" pitchFamily="18" charset="0"/>
                        </a:rPr>
                        <a:t>Форма представления результата</a:t>
                      </a:r>
                      <a:endParaRPr lang="ru-RU" sz="20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12458538"/>
                  </a:ext>
                </a:extLst>
              </a:tr>
            </a:tbl>
          </a:graphicData>
        </a:graphic>
      </p:graphicFrame>
    </p:spTree>
    <p:extLst>
      <p:ext uri="{BB962C8B-B14F-4D97-AF65-F5344CB8AC3E}">
        <p14:creationId xmlns:p14="http://schemas.microsoft.com/office/powerpoint/2010/main" val="15395764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87705"/>
            <a:ext cx="10515600" cy="713048"/>
          </a:xfrm>
        </p:spPr>
        <p:txBody>
          <a:bodyPr>
            <a:normAutofit/>
          </a:bodyPr>
          <a:lstStyle/>
          <a:p>
            <a:r>
              <a:rPr lang="ru-RU" sz="2400" b="1" dirty="0">
                <a:solidFill>
                  <a:srgbClr val="7030A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1.3.5. Организация и содержание оценочных процедур</a:t>
            </a:r>
          </a:p>
        </p:txBody>
      </p:sp>
      <p:sp>
        <p:nvSpPr>
          <p:cNvPr id="3" name="Объект 2"/>
          <p:cNvSpPr>
            <a:spLocks noGrp="1"/>
          </p:cNvSpPr>
          <p:nvPr>
            <p:ph idx="1"/>
          </p:nvPr>
        </p:nvSpPr>
        <p:spPr>
          <a:xfrm>
            <a:off x="838200" y="900753"/>
            <a:ext cx="10515600" cy="5500047"/>
          </a:xfrm>
        </p:spPr>
        <p:txBody>
          <a:bodyPr>
            <a:normAutofit fontScale="70000" lnSpcReduction="20000"/>
          </a:bodyPr>
          <a:lstStyle/>
          <a:p>
            <a:pPr marL="0" indent="0">
              <a:buNone/>
            </a:pPr>
            <a:r>
              <a:rPr lang="ru-RU" dirty="0" smtClean="0">
                <a:solidFill>
                  <a:srgbClr val="FF0000"/>
                </a:solidFill>
                <a:latin typeface="Times New Roman" panose="02020603050405020304" pitchFamily="18" charset="0"/>
                <a:cs typeface="Times New Roman" panose="02020603050405020304" pitchFamily="18" charset="0"/>
              </a:rPr>
              <a:t>Ссылка на ЛНА организации (ЛНА размещаются на сайте ОО):</a:t>
            </a:r>
          </a:p>
          <a:p>
            <a:pPr marL="0" indent="0">
              <a:lnSpc>
                <a:spcPct val="107000"/>
              </a:lnSpc>
              <a:spcAft>
                <a:spcPts val="0"/>
              </a:spcAft>
              <a:buNone/>
            </a:pPr>
            <a:r>
              <a:rPr lang="ru-RU" kern="100" dirty="0">
                <a:latin typeface="Times New Roman" panose="02020603050405020304" pitchFamily="18" charset="0"/>
                <a:cs typeface="Times New Roman" panose="02020603050405020304" pitchFamily="18" charset="0"/>
              </a:rPr>
              <a:t>- Положение о формах, периодичности, порядке текущего контроля успеваемости и промежуточной аттестации обучающихся</a:t>
            </a:r>
            <a:r>
              <a:rPr lang="ru-RU" kern="100" dirty="0" smtClean="0">
                <a:latin typeface="Times New Roman" panose="02020603050405020304" pitchFamily="18" charset="0"/>
                <a:cs typeface="Times New Roman" panose="02020603050405020304" pitchFamily="18" charset="0"/>
              </a:rPr>
              <a:t>»; </a:t>
            </a:r>
            <a:endParaRPr lang="ru-RU" kern="100" dirty="0">
              <a:latin typeface="Times New Roman" panose="02020603050405020304" pitchFamily="18" charset="0"/>
              <a:cs typeface="Times New Roman" panose="02020603050405020304" pitchFamily="18" charset="0"/>
            </a:endParaRPr>
          </a:p>
          <a:p>
            <a:pPr marL="0" indent="0">
              <a:lnSpc>
                <a:spcPct val="107000"/>
              </a:lnSpc>
              <a:spcAft>
                <a:spcPts val="0"/>
              </a:spcAft>
              <a:buNone/>
            </a:pPr>
            <a:r>
              <a:rPr lang="ru-RU" kern="100" dirty="0">
                <a:latin typeface="Times New Roman" panose="02020603050405020304" pitchFamily="18" charset="0"/>
                <a:cs typeface="Times New Roman" panose="02020603050405020304" pitchFamily="18" charset="0"/>
              </a:rPr>
              <a:t>- Положение об оценке проектной деятельности </a:t>
            </a:r>
            <a:r>
              <a:rPr lang="ru-RU" kern="100" dirty="0" smtClean="0">
                <a:latin typeface="Times New Roman" panose="02020603050405020304" pitchFamily="18" charset="0"/>
                <a:cs typeface="Times New Roman" panose="02020603050405020304" pitchFamily="18" charset="0"/>
              </a:rPr>
              <a:t>обучающихся;</a:t>
            </a:r>
            <a:endParaRPr lang="ru-RU" kern="100" dirty="0">
              <a:latin typeface="Times New Roman" panose="02020603050405020304" pitchFamily="18" charset="0"/>
              <a:cs typeface="Times New Roman" panose="02020603050405020304" pitchFamily="18" charset="0"/>
            </a:endParaRPr>
          </a:p>
          <a:p>
            <a:pPr marL="0" indent="0">
              <a:lnSpc>
                <a:spcPct val="107000"/>
              </a:lnSpc>
              <a:spcAft>
                <a:spcPts val="0"/>
              </a:spcAft>
              <a:buNone/>
            </a:pPr>
            <a:r>
              <a:rPr lang="ru-RU" kern="100" dirty="0">
                <a:latin typeface="Times New Roman" panose="02020603050405020304" pitchFamily="18" charset="0"/>
                <a:cs typeface="Times New Roman" panose="02020603050405020304" pitchFamily="18" charset="0"/>
              </a:rPr>
              <a:t> - Положение об оценке образовательных </a:t>
            </a:r>
            <a:r>
              <a:rPr lang="ru-RU" kern="100" dirty="0" smtClean="0">
                <a:latin typeface="Times New Roman" panose="02020603050405020304" pitchFamily="18" charset="0"/>
                <a:cs typeface="Times New Roman" panose="02020603050405020304" pitchFamily="18" charset="0"/>
              </a:rPr>
              <a:t>достижений;</a:t>
            </a:r>
            <a:endParaRPr lang="ru-RU" kern="100" dirty="0">
              <a:latin typeface="Times New Roman" panose="02020603050405020304" pitchFamily="18" charset="0"/>
              <a:cs typeface="Times New Roman" panose="02020603050405020304" pitchFamily="18" charset="0"/>
            </a:endParaRPr>
          </a:p>
          <a:p>
            <a:pPr marL="0" indent="0">
              <a:lnSpc>
                <a:spcPct val="107000"/>
              </a:lnSpc>
              <a:spcAft>
                <a:spcPts val="0"/>
              </a:spcAft>
              <a:buNone/>
            </a:pPr>
            <a:r>
              <a:rPr lang="ru-RU" kern="100" dirty="0">
                <a:latin typeface="Times New Roman" panose="02020603050405020304" pitchFamily="18" charset="0"/>
                <a:cs typeface="Times New Roman" panose="02020603050405020304" pitchFamily="18" charset="0"/>
              </a:rPr>
              <a:t> -Положение о портфолио достижений </a:t>
            </a:r>
            <a:r>
              <a:rPr lang="ru-RU" kern="100" dirty="0" smtClean="0">
                <a:latin typeface="Times New Roman" panose="02020603050405020304" pitchFamily="18" charset="0"/>
                <a:cs typeface="Times New Roman" panose="02020603050405020304" pitchFamily="18" charset="0"/>
              </a:rPr>
              <a:t>обучающихся;</a:t>
            </a:r>
          </a:p>
          <a:p>
            <a:pPr marL="0" indent="0">
              <a:lnSpc>
                <a:spcPct val="107000"/>
              </a:lnSpc>
              <a:spcAft>
                <a:spcPts val="0"/>
              </a:spcAft>
              <a:buNone/>
            </a:pPr>
            <a:r>
              <a:rPr lang="ru-RU" kern="100" dirty="0" smtClean="0">
                <a:latin typeface="Times New Roman" panose="02020603050405020304" pitchFamily="18" charset="0"/>
                <a:ea typeface="Calibri" panose="020F0502020204030204" pitchFamily="34" charset="0"/>
                <a:cs typeface="Times New Roman" panose="02020603050405020304" pitchFamily="18" charset="0"/>
              </a:rPr>
              <a:t>-  Положение об электронном журнале.</a:t>
            </a:r>
            <a:endParaRPr lang="ru-RU" kern="1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ru-RU" dirty="0" smtClean="0">
                <a:solidFill>
                  <a:srgbClr val="FF0000"/>
                </a:solidFill>
                <a:latin typeface="Times New Roman" panose="02020603050405020304" pitchFamily="18" charset="0"/>
                <a:cs typeface="Times New Roman" panose="02020603050405020304" pitchFamily="18" charset="0"/>
              </a:rPr>
              <a:t>Или перенести основные характеристики из ЛНА в данный раздел по видам оценочных процедур (формы проведения, периодичность проведения, порядок проведения):</a:t>
            </a:r>
            <a:endParaRPr lang="ru-RU" dirty="0">
              <a:latin typeface="Times New Roman" panose="02020603050405020304" pitchFamily="18" charset="0"/>
              <a:cs typeface="Times New Roman" panose="02020603050405020304" pitchFamily="18" charset="0"/>
            </a:endParaRPr>
          </a:p>
          <a:p>
            <a:pPr marL="514350" indent="-514350">
              <a:buAutoNum type="arabicParenR"/>
            </a:pPr>
            <a:r>
              <a:rPr lang="ru-RU" dirty="0" smtClean="0">
                <a:latin typeface="Times New Roman" panose="02020603050405020304" pitchFamily="18" charset="0"/>
                <a:cs typeface="Times New Roman" panose="02020603050405020304" pitchFamily="18" charset="0"/>
              </a:rPr>
              <a:t>Стартовая диагностика</a:t>
            </a:r>
          </a:p>
          <a:p>
            <a:pPr marL="514350" indent="-514350">
              <a:buAutoNum type="arabicParenR"/>
            </a:pPr>
            <a:r>
              <a:rPr lang="ru-RU" dirty="0" smtClean="0">
                <a:latin typeface="Times New Roman" panose="02020603050405020304" pitchFamily="18" charset="0"/>
                <a:cs typeface="Times New Roman" panose="02020603050405020304" pitchFamily="18" charset="0"/>
              </a:rPr>
              <a:t>Текущая оценка</a:t>
            </a:r>
          </a:p>
          <a:p>
            <a:pPr marL="514350" indent="-514350">
              <a:buAutoNum type="arabicParenR"/>
            </a:pPr>
            <a:r>
              <a:rPr lang="ru-RU" dirty="0" smtClean="0">
                <a:latin typeface="Times New Roman" panose="02020603050405020304" pitchFamily="18" charset="0"/>
                <a:cs typeface="Times New Roman" panose="02020603050405020304" pitchFamily="18" charset="0"/>
              </a:rPr>
              <a:t>Тематическая оценка</a:t>
            </a:r>
          </a:p>
          <a:p>
            <a:pPr marL="514350" indent="-514350">
              <a:buAutoNum type="arabicParenR"/>
            </a:pPr>
            <a:r>
              <a:rPr lang="ru-RU" dirty="0" smtClean="0">
                <a:latin typeface="Times New Roman" panose="02020603050405020304" pitchFamily="18" charset="0"/>
                <a:cs typeface="Times New Roman" panose="02020603050405020304" pitchFamily="18" charset="0"/>
              </a:rPr>
              <a:t>Промежуточная аттестация (формы проведения)</a:t>
            </a:r>
          </a:p>
          <a:p>
            <a:pPr marL="514350" indent="-514350">
              <a:buAutoNum type="arabicParenR"/>
            </a:pPr>
            <a:r>
              <a:rPr lang="ru-RU" dirty="0" smtClean="0">
                <a:latin typeface="Times New Roman" panose="02020603050405020304" pitchFamily="18" charset="0"/>
                <a:cs typeface="Times New Roman" panose="02020603050405020304" pitchFamily="18" charset="0"/>
              </a:rPr>
              <a:t>Итоговая аттестация (формы проведения)</a:t>
            </a:r>
          </a:p>
          <a:p>
            <a:pPr marL="514350" indent="-514350">
              <a:buAutoNum type="arabicParenR"/>
            </a:pPr>
            <a:r>
              <a:rPr lang="ru-RU" dirty="0" smtClean="0">
                <a:latin typeface="Times New Roman" panose="02020603050405020304" pitchFamily="18" charset="0"/>
                <a:cs typeface="Times New Roman" panose="02020603050405020304" pitchFamily="18" charset="0"/>
              </a:rPr>
              <a:t>Портфолио</a:t>
            </a:r>
          </a:p>
          <a:p>
            <a:pPr marL="514350" indent="-514350">
              <a:buAutoNum type="arabicParenR"/>
            </a:pPr>
            <a:r>
              <a:rPr lang="ru-RU" dirty="0" err="1" smtClean="0">
                <a:latin typeface="Times New Roman" panose="02020603050405020304" pitchFamily="18" charset="0"/>
                <a:cs typeface="Times New Roman" panose="02020603050405020304" pitchFamily="18" charset="0"/>
              </a:rPr>
              <a:t>Внутришкольный</a:t>
            </a:r>
            <a:r>
              <a:rPr lang="ru-RU" dirty="0" smtClean="0">
                <a:latin typeface="Times New Roman" panose="02020603050405020304" pitchFamily="18" charset="0"/>
                <a:cs typeface="Times New Roman" panose="02020603050405020304" pitchFamily="18" charset="0"/>
              </a:rPr>
              <a:t> мониторинг</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01472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952315683"/>
              </p:ext>
            </p:extLst>
          </p:nvPr>
        </p:nvGraphicFramePr>
        <p:xfrm>
          <a:off x="272955" y="987027"/>
          <a:ext cx="11518710" cy="4406329"/>
        </p:xfrm>
        <a:graphic>
          <a:graphicData uri="http://schemas.openxmlformats.org/drawingml/2006/table">
            <a:tbl>
              <a:tblPr firstRow="1" firstCol="1" bandRow="1">
                <a:tableStyleId>{5940675A-B579-460E-94D1-54222C63F5DA}</a:tableStyleId>
              </a:tblPr>
              <a:tblGrid>
                <a:gridCol w="2258010">
                  <a:extLst>
                    <a:ext uri="{9D8B030D-6E8A-4147-A177-3AD203B41FA5}">
                      <a16:colId xmlns:a16="http://schemas.microsoft.com/office/drawing/2014/main" val="2295703033"/>
                    </a:ext>
                  </a:extLst>
                </a:gridCol>
                <a:gridCol w="2504431">
                  <a:extLst>
                    <a:ext uri="{9D8B030D-6E8A-4147-A177-3AD203B41FA5}">
                      <a16:colId xmlns:a16="http://schemas.microsoft.com/office/drawing/2014/main" val="1130082245"/>
                    </a:ext>
                  </a:extLst>
                </a:gridCol>
                <a:gridCol w="2840549">
                  <a:extLst>
                    <a:ext uri="{9D8B030D-6E8A-4147-A177-3AD203B41FA5}">
                      <a16:colId xmlns:a16="http://schemas.microsoft.com/office/drawing/2014/main" val="3014302678"/>
                    </a:ext>
                  </a:extLst>
                </a:gridCol>
                <a:gridCol w="1957860">
                  <a:extLst>
                    <a:ext uri="{9D8B030D-6E8A-4147-A177-3AD203B41FA5}">
                      <a16:colId xmlns:a16="http://schemas.microsoft.com/office/drawing/2014/main" val="2107894915"/>
                    </a:ext>
                  </a:extLst>
                </a:gridCol>
                <a:gridCol w="1957860">
                  <a:extLst>
                    <a:ext uri="{9D8B030D-6E8A-4147-A177-3AD203B41FA5}">
                      <a16:colId xmlns:a16="http://schemas.microsoft.com/office/drawing/2014/main" val="550719100"/>
                    </a:ext>
                  </a:extLst>
                </a:gridCol>
              </a:tblGrid>
              <a:tr h="701672">
                <a:tc>
                  <a:txBody>
                    <a:bodyPr/>
                    <a:lstStyle/>
                    <a:p>
                      <a:pPr algn="ctr">
                        <a:lnSpc>
                          <a:spcPct val="107000"/>
                        </a:lnSpc>
                        <a:spcAft>
                          <a:spcPts val="0"/>
                        </a:spcAft>
                      </a:pPr>
                      <a:r>
                        <a:rPr lang="ru-RU" sz="2400" b="1" kern="100" dirty="0">
                          <a:effectLst/>
                          <a:latin typeface="Times New Roman" panose="02020603050405020304" pitchFamily="18" charset="0"/>
                          <a:ea typeface="Cambria Math" panose="02040503050406030204" pitchFamily="18" charset="0"/>
                          <a:cs typeface="Times New Roman" panose="02020603050405020304" pitchFamily="18" charset="0"/>
                        </a:rPr>
                        <a:t>Учебный предмет</a:t>
                      </a:r>
                    </a:p>
                  </a:txBody>
                  <a:tcPr marL="68580" marR="68580" marT="0" marB="0"/>
                </a:tc>
                <a:tc>
                  <a:txBody>
                    <a:bodyPr/>
                    <a:lstStyle/>
                    <a:p>
                      <a:pPr algn="ctr">
                        <a:lnSpc>
                          <a:spcPct val="107000"/>
                        </a:lnSpc>
                        <a:spcAft>
                          <a:spcPts val="0"/>
                        </a:spcAft>
                      </a:pPr>
                      <a:r>
                        <a:rPr lang="ru-RU" sz="2400" b="1" kern="100" dirty="0">
                          <a:effectLst/>
                          <a:latin typeface="Times New Roman" panose="02020603050405020304" pitchFamily="18" charset="0"/>
                          <a:ea typeface="Cambria Math" panose="02040503050406030204" pitchFamily="18" charset="0"/>
                          <a:cs typeface="Times New Roman" panose="02020603050405020304" pitchFamily="18" charset="0"/>
                        </a:rPr>
                        <a:t>Класс </a:t>
                      </a:r>
                    </a:p>
                  </a:txBody>
                  <a:tcPr marL="68580" marR="68580" marT="0" marB="0"/>
                </a:tc>
                <a:tc>
                  <a:txBody>
                    <a:bodyPr/>
                    <a:lstStyle/>
                    <a:p>
                      <a:pPr algn="ctr">
                        <a:lnSpc>
                          <a:spcPct val="107000"/>
                        </a:lnSpc>
                        <a:spcAft>
                          <a:spcPts val="0"/>
                        </a:spcAft>
                      </a:pPr>
                      <a:r>
                        <a:rPr lang="ru-RU" sz="2400" b="1" kern="100" dirty="0">
                          <a:effectLst/>
                          <a:latin typeface="Times New Roman" panose="02020603050405020304" pitchFamily="18" charset="0"/>
                          <a:ea typeface="Cambria Math" panose="02040503050406030204" pitchFamily="18" charset="0"/>
                          <a:cs typeface="Times New Roman" panose="02020603050405020304" pitchFamily="18" charset="0"/>
                        </a:rPr>
                        <a:t>Форма проведения</a:t>
                      </a:r>
                    </a:p>
                  </a:txBody>
                  <a:tcPr marL="68580" marR="68580" marT="0" marB="0"/>
                </a:tc>
                <a:tc>
                  <a:txBody>
                    <a:bodyPr/>
                    <a:lstStyle/>
                    <a:p>
                      <a:pPr algn="ctr">
                        <a:lnSpc>
                          <a:spcPct val="107000"/>
                        </a:lnSpc>
                        <a:spcAft>
                          <a:spcPts val="0"/>
                        </a:spcAft>
                      </a:pPr>
                      <a:r>
                        <a:rPr lang="ru-RU" sz="2400" b="1" kern="100" dirty="0">
                          <a:effectLst/>
                          <a:latin typeface="Times New Roman" panose="02020603050405020304" pitchFamily="18" charset="0"/>
                          <a:ea typeface="Cambria Math" panose="02040503050406030204" pitchFamily="18" charset="0"/>
                          <a:cs typeface="Times New Roman" panose="02020603050405020304" pitchFamily="18" charset="0"/>
                        </a:rPr>
                        <a:t>Сроки проведения</a:t>
                      </a:r>
                    </a:p>
                  </a:txBody>
                  <a:tcPr marL="68580" marR="68580" marT="0" marB="0"/>
                </a:tc>
                <a:tc>
                  <a:txBody>
                    <a:bodyPr/>
                    <a:lstStyle/>
                    <a:p>
                      <a:pPr algn="ctr">
                        <a:lnSpc>
                          <a:spcPct val="107000"/>
                        </a:lnSpc>
                        <a:spcAft>
                          <a:spcPts val="0"/>
                        </a:spcAft>
                      </a:pPr>
                      <a:r>
                        <a:rPr lang="ru-RU" sz="2400" b="1" kern="100" dirty="0">
                          <a:effectLst/>
                          <a:latin typeface="Times New Roman" panose="02020603050405020304" pitchFamily="18" charset="0"/>
                          <a:ea typeface="Cambria Math" panose="02040503050406030204" pitchFamily="18" charset="0"/>
                          <a:cs typeface="Times New Roman" panose="02020603050405020304" pitchFamily="18" charset="0"/>
                        </a:rPr>
                        <a:t>Ответственные </a:t>
                      </a:r>
                    </a:p>
                  </a:txBody>
                  <a:tcPr marL="68580" marR="68580" marT="0" marB="0"/>
                </a:tc>
                <a:extLst>
                  <a:ext uri="{0D108BD9-81ED-4DB2-BD59-A6C34878D82A}">
                    <a16:rowId xmlns:a16="http://schemas.microsoft.com/office/drawing/2014/main" val="3711751596"/>
                  </a:ext>
                </a:extLst>
              </a:tr>
              <a:tr h="342921">
                <a:tc rowSpan="5">
                  <a:txBody>
                    <a:bodyPr/>
                    <a:lstStyle/>
                    <a:p>
                      <a:pPr algn="ctr">
                        <a:lnSpc>
                          <a:spcPct val="107000"/>
                        </a:lnSpc>
                        <a:spcAft>
                          <a:spcPts val="0"/>
                        </a:spcAft>
                      </a:pPr>
                      <a:r>
                        <a:rPr lang="ru-RU" sz="2400" kern="100">
                          <a:effectLst/>
                          <a:latin typeface="Times New Roman" panose="02020603050405020304" pitchFamily="18" charset="0"/>
                          <a:ea typeface="Cambria Math" panose="02040503050406030204" pitchFamily="18" charset="0"/>
                          <a:cs typeface="Times New Roman" panose="02020603050405020304" pitchFamily="18" charset="0"/>
                        </a:rPr>
                        <a:t>Русский язык</a:t>
                      </a:r>
                    </a:p>
                  </a:txBody>
                  <a:tcPr marL="68580" marR="68580" marT="0" marB="0"/>
                </a:tc>
                <a:tc>
                  <a:txBody>
                    <a:bodyPr/>
                    <a:lstStyle/>
                    <a:p>
                      <a:pPr algn="ctr">
                        <a:lnSpc>
                          <a:spcPct val="107000"/>
                        </a:lnSpc>
                        <a:spcAft>
                          <a:spcPts val="0"/>
                        </a:spcAft>
                      </a:pPr>
                      <a:r>
                        <a:rPr lang="ru-RU" sz="2400" kern="100">
                          <a:effectLst/>
                          <a:latin typeface="Times New Roman" panose="02020603050405020304" pitchFamily="18" charset="0"/>
                          <a:ea typeface="Cambria Math" panose="02040503050406030204" pitchFamily="18" charset="0"/>
                          <a:cs typeface="Times New Roman" panose="02020603050405020304" pitchFamily="18" charset="0"/>
                        </a:rPr>
                        <a:t>5</a:t>
                      </a:r>
                    </a:p>
                  </a:txBody>
                  <a:tcPr marL="68580" marR="68580" marT="0" marB="0"/>
                </a:tc>
                <a:tc>
                  <a:txBody>
                    <a:bodyPr/>
                    <a:lstStyle/>
                    <a:p>
                      <a:pPr algn="ctr">
                        <a:lnSpc>
                          <a:spcPct val="107000"/>
                        </a:lnSpc>
                        <a:spcAft>
                          <a:spcPts val="0"/>
                        </a:spcAft>
                      </a:pPr>
                      <a:r>
                        <a:rPr lang="ru-RU" sz="2400" kern="100" dirty="0">
                          <a:effectLst/>
                          <a:latin typeface="Times New Roman" panose="02020603050405020304" pitchFamily="18" charset="0"/>
                          <a:ea typeface="Cambria Math" panose="02040503050406030204" pitchFamily="18" charset="0"/>
                          <a:cs typeface="Times New Roman" panose="02020603050405020304" pitchFamily="18" charset="0"/>
                        </a:rPr>
                        <a:t> </a:t>
                      </a:r>
                    </a:p>
                  </a:txBody>
                  <a:tcPr marL="68580" marR="68580" marT="0" marB="0"/>
                </a:tc>
                <a:tc>
                  <a:txBody>
                    <a:bodyPr/>
                    <a:lstStyle/>
                    <a:p>
                      <a:pPr algn="ctr">
                        <a:lnSpc>
                          <a:spcPct val="107000"/>
                        </a:lnSpc>
                        <a:spcAft>
                          <a:spcPts val="0"/>
                        </a:spcAft>
                      </a:pPr>
                      <a:r>
                        <a:rPr lang="ru-RU" sz="2400" kern="100">
                          <a:effectLst/>
                          <a:latin typeface="Times New Roman" panose="02020603050405020304" pitchFamily="18" charset="0"/>
                          <a:ea typeface="Cambria Math" panose="02040503050406030204" pitchFamily="18" charset="0"/>
                          <a:cs typeface="Times New Roman" panose="02020603050405020304" pitchFamily="18" charset="0"/>
                        </a:rPr>
                        <a:t> </a:t>
                      </a:r>
                    </a:p>
                  </a:txBody>
                  <a:tcPr marL="68580" marR="68580" marT="0" marB="0"/>
                </a:tc>
                <a:tc>
                  <a:txBody>
                    <a:bodyPr/>
                    <a:lstStyle/>
                    <a:p>
                      <a:pPr algn="ctr">
                        <a:lnSpc>
                          <a:spcPct val="107000"/>
                        </a:lnSpc>
                        <a:spcAft>
                          <a:spcPts val="0"/>
                        </a:spcAft>
                      </a:pPr>
                      <a:r>
                        <a:rPr lang="ru-RU" sz="2400" kern="100">
                          <a:effectLst/>
                          <a:latin typeface="Times New Roman" panose="02020603050405020304" pitchFamily="18" charset="0"/>
                          <a:ea typeface="Cambria Math" panose="02040503050406030204" pitchFamily="18" charset="0"/>
                          <a:cs typeface="Times New Roman" panose="02020603050405020304" pitchFamily="18" charset="0"/>
                        </a:rPr>
                        <a:t> </a:t>
                      </a:r>
                    </a:p>
                  </a:txBody>
                  <a:tcPr marL="68580" marR="68580" marT="0" marB="0"/>
                </a:tc>
                <a:extLst>
                  <a:ext uri="{0D108BD9-81ED-4DB2-BD59-A6C34878D82A}">
                    <a16:rowId xmlns:a16="http://schemas.microsoft.com/office/drawing/2014/main" val="3709146732"/>
                  </a:ext>
                </a:extLst>
              </a:tr>
              <a:tr h="342921">
                <a:tc vMerge="1">
                  <a:txBody>
                    <a:bodyPr/>
                    <a:lstStyle/>
                    <a:p>
                      <a:endParaRPr lang="ru-RU"/>
                    </a:p>
                  </a:txBody>
                  <a:tcPr/>
                </a:tc>
                <a:tc>
                  <a:txBody>
                    <a:bodyPr/>
                    <a:lstStyle/>
                    <a:p>
                      <a:pPr algn="ctr">
                        <a:lnSpc>
                          <a:spcPct val="107000"/>
                        </a:lnSpc>
                        <a:spcAft>
                          <a:spcPts val="0"/>
                        </a:spcAft>
                      </a:pPr>
                      <a:r>
                        <a:rPr lang="ru-RU" sz="2400" kern="100">
                          <a:effectLst/>
                          <a:latin typeface="Times New Roman" panose="02020603050405020304" pitchFamily="18" charset="0"/>
                          <a:ea typeface="Cambria Math" panose="02040503050406030204" pitchFamily="18" charset="0"/>
                          <a:cs typeface="Times New Roman" panose="02020603050405020304" pitchFamily="18" charset="0"/>
                        </a:rPr>
                        <a:t>6</a:t>
                      </a:r>
                    </a:p>
                  </a:txBody>
                  <a:tcPr marL="68580" marR="68580" marT="0" marB="0"/>
                </a:tc>
                <a:tc>
                  <a:txBody>
                    <a:bodyPr/>
                    <a:lstStyle/>
                    <a:p>
                      <a:pPr algn="ctr">
                        <a:lnSpc>
                          <a:spcPct val="107000"/>
                        </a:lnSpc>
                        <a:spcAft>
                          <a:spcPts val="0"/>
                        </a:spcAft>
                      </a:pPr>
                      <a:r>
                        <a:rPr lang="ru-RU" sz="2400" kern="100" dirty="0">
                          <a:effectLst/>
                          <a:latin typeface="Times New Roman" panose="02020603050405020304" pitchFamily="18" charset="0"/>
                          <a:ea typeface="Cambria Math" panose="02040503050406030204" pitchFamily="18" charset="0"/>
                          <a:cs typeface="Times New Roman" panose="02020603050405020304" pitchFamily="18" charset="0"/>
                        </a:rPr>
                        <a:t> </a:t>
                      </a:r>
                    </a:p>
                  </a:txBody>
                  <a:tcPr marL="68580" marR="68580" marT="0" marB="0"/>
                </a:tc>
                <a:tc>
                  <a:txBody>
                    <a:bodyPr/>
                    <a:lstStyle/>
                    <a:p>
                      <a:pPr algn="ctr">
                        <a:lnSpc>
                          <a:spcPct val="107000"/>
                        </a:lnSpc>
                        <a:spcAft>
                          <a:spcPts val="0"/>
                        </a:spcAft>
                      </a:pPr>
                      <a:r>
                        <a:rPr lang="ru-RU" sz="2400" kern="100" dirty="0">
                          <a:effectLst/>
                          <a:latin typeface="Times New Roman" panose="02020603050405020304" pitchFamily="18" charset="0"/>
                          <a:ea typeface="Cambria Math" panose="02040503050406030204" pitchFamily="18" charset="0"/>
                          <a:cs typeface="Times New Roman" panose="02020603050405020304" pitchFamily="18" charset="0"/>
                        </a:rPr>
                        <a:t> </a:t>
                      </a:r>
                    </a:p>
                  </a:txBody>
                  <a:tcPr marL="68580" marR="68580" marT="0" marB="0"/>
                </a:tc>
                <a:tc>
                  <a:txBody>
                    <a:bodyPr/>
                    <a:lstStyle/>
                    <a:p>
                      <a:pPr algn="ctr">
                        <a:lnSpc>
                          <a:spcPct val="107000"/>
                        </a:lnSpc>
                        <a:spcAft>
                          <a:spcPts val="0"/>
                        </a:spcAft>
                      </a:pPr>
                      <a:r>
                        <a:rPr lang="ru-RU" sz="2400" kern="100">
                          <a:effectLst/>
                          <a:latin typeface="Times New Roman" panose="02020603050405020304" pitchFamily="18" charset="0"/>
                          <a:ea typeface="Cambria Math" panose="02040503050406030204" pitchFamily="18" charset="0"/>
                          <a:cs typeface="Times New Roman" panose="02020603050405020304" pitchFamily="18" charset="0"/>
                        </a:rPr>
                        <a:t> </a:t>
                      </a:r>
                    </a:p>
                  </a:txBody>
                  <a:tcPr marL="68580" marR="68580" marT="0" marB="0"/>
                </a:tc>
                <a:extLst>
                  <a:ext uri="{0D108BD9-81ED-4DB2-BD59-A6C34878D82A}">
                    <a16:rowId xmlns:a16="http://schemas.microsoft.com/office/drawing/2014/main" val="3992589202"/>
                  </a:ext>
                </a:extLst>
              </a:tr>
              <a:tr h="342921">
                <a:tc vMerge="1">
                  <a:txBody>
                    <a:bodyPr/>
                    <a:lstStyle/>
                    <a:p>
                      <a:endParaRPr lang="ru-RU"/>
                    </a:p>
                  </a:txBody>
                  <a:tcPr/>
                </a:tc>
                <a:tc>
                  <a:txBody>
                    <a:bodyPr/>
                    <a:lstStyle/>
                    <a:p>
                      <a:pPr algn="ctr">
                        <a:lnSpc>
                          <a:spcPct val="107000"/>
                        </a:lnSpc>
                        <a:spcAft>
                          <a:spcPts val="0"/>
                        </a:spcAft>
                      </a:pPr>
                      <a:r>
                        <a:rPr lang="ru-RU" sz="2400" kern="100">
                          <a:effectLst/>
                          <a:latin typeface="Times New Roman" panose="02020603050405020304" pitchFamily="18" charset="0"/>
                          <a:ea typeface="Cambria Math" panose="02040503050406030204" pitchFamily="18" charset="0"/>
                          <a:cs typeface="Times New Roman" panose="02020603050405020304" pitchFamily="18" charset="0"/>
                        </a:rPr>
                        <a:t>7</a:t>
                      </a:r>
                    </a:p>
                  </a:txBody>
                  <a:tcPr marL="68580" marR="68580" marT="0" marB="0"/>
                </a:tc>
                <a:tc>
                  <a:txBody>
                    <a:bodyPr/>
                    <a:lstStyle/>
                    <a:p>
                      <a:pPr algn="ctr">
                        <a:lnSpc>
                          <a:spcPct val="107000"/>
                        </a:lnSpc>
                        <a:spcAft>
                          <a:spcPts val="0"/>
                        </a:spcAft>
                      </a:pPr>
                      <a:r>
                        <a:rPr lang="ru-RU" sz="2400" kern="100">
                          <a:effectLst/>
                          <a:latin typeface="Times New Roman" panose="02020603050405020304" pitchFamily="18" charset="0"/>
                          <a:ea typeface="Cambria Math" panose="02040503050406030204" pitchFamily="18" charset="0"/>
                          <a:cs typeface="Times New Roman" panose="02020603050405020304" pitchFamily="18" charset="0"/>
                        </a:rPr>
                        <a:t> </a:t>
                      </a:r>
                    </a:p>
                  </a:txBody>
                  <a:tcPr marL="68580" marR="68580" marT="0" marB="0"/>
                </a:tc>
                <a:tc>
                  <a:txBody>
                    <a:bodyPr/>
                    <a:lstStyle/>
                    <a:p>
                      <a:pPr algn="ctr">
                        <a:lnSpc>
                          <a:spcPct val="107000"/>
                        </a:lnSpc>
                        <a:spcAft>
                          <a:spcPts val="0"/>
                        </a:spcAft>
                      </a:pPr>
                      <a:r>
                        <a:rPr lang="ru-RU" sz="2400" kern="100" dirty="0">
                          <a:effectLst/>
                          <a:latin typeface="Times New Roman" panose="02020603050405020304" pitchFamily="18" charset="0"/>
                          <a:ea typeface="Cambria Math" panose="02040503050406030204" pitchFamily="18" charset="0"/>
                          <a:cs typeface="Times New Roman" panose="02020603050405020304" pitchFamily="18" charset="0"/>
                        </a:rPr>
                        <a:t> </a:t>
                      </a:r>
                    </a:p>
                  </a:txBody>
                  <a:tcPr marL="68580" marR="68580" marT="0" marB="0"/>
                </a:tc>
                <a:tc>
                  <a:txBody>
                    <a:bodyPr/>
                    <a:lstStyle/>
                    <a:p>
                      <a:pPr algn="ctr">
                        <a:lnSpc>
                          <a:spcPct val="107000"/>
                        </a:lnSpc>
                        <a:spcAft>
                          <a:spcPts val="0"/>
                        </a:spcAft>
                      </a:pPr>
                      <a:r>
                        <a:rPr lang="ru-RU" sz="2400" kern="100" dirty="0">
                          <a:effectLst/>
                          <a:latin typeface="Times New Roman" panose="02020603050405020304" pitchFamily="18" charset="0"/>
                          <a:ea typeface="Cambria Math" panose="02040503050406030204" pitchFamily="18" charset="0"/>
                          <a:cs typeface="Times New Roman" panose="02020603050405020304" pitchFamily="18" charset="0"/>
                        </a:rPr>
                        <a:t> </a:t>
                      </a:r>
                    </a:p>
                  </a:txBody>
                  <a:tcPr marL="68580" marR="68580" marT="0" marB="0"/>
                </a:tc>
                <a:extLst>
                  <a:ext uri="{0D108BD9-81ED-4DB2-BD59-A6C34878D82A}">
                    <a16:rowId xmlns:a16="http://schemas.microsoft.com/office/drawing/2014/main" val="2789542363"/>
                  </a:ext>
                </a:extLst>
              </a:tr>
              <a:tr h="342921">
                <a:tc vMerge="1">
                  <a:txBody>
                    <a:bodyPr/>
                    <a:lstStyle/>
                    <a:p>
                      <a:endParaRPr lang="ru-RU"/>
                    </a:p>
                  </a:txBody>
                  <a:tcPr/>
                </a:tc>
                <a:tc>
                  <a:txBody>
                    <a:bodyPr/>
                    <a:lstStyle/>
                    <a:p>
                      <a:pPr algn="ctr">
                        <a:lnSpc>
                          <a:spcPct val="107000"/>
                        </a:lnSpc>
                        <a:spcAft>
                          <a:spcPts val="0"/>
                        </a:spcAft>
                      </a:pPr>
                      <a:r>
                        <a:rPr lang="ru-RU" sz="2400" kern="100" dirty="0">
                          <a:effectLst/>
                          <a:latin typeface="Times New Roman" panose="02020603050405020304" pitchFamily="18" charset="0"/>
                          <a:ea typeface="Cambria Math" panose="02040503050406030204" pitchFamily="18" charset="0"/>
                          <a:cs typeface="Times New Roman" panose="02020603050405020304" pitchFamily="18" charset="0"/>
                        </a:rPr>
                        <a:t>8</a:t>
                      </a:r>
                    </a:p>
                  </a:txBody>
                  <a:tcPr marL="68580" marR="68580" marT="0" marB="0"/>
                </a:tc>
                <a:tc>
                  <a:txBody>
                    <a:bodyPr/>
                    <a:lstStyle/>
                    <a:p>
                      <a:pPr algn="ctr">
                        <a:lnSpc>
                          <a:spcPct val="107000"/>
                        </a:lnSpc>
                        <a:spcAft>
                          <a:spcPts val="0"/>
                        </a:spcAft>
                      </a:pPr>
                      <a:r>
                        <a:rPr lang="ru-RU" sz="2400" kern="100" dirty="0">
                          <a:effectLst/>
                          <a:latin typeface="Times New Roman" panose="02020603050405020304" pitchFamily="18" charset="0"/>
                          <a:ea typeface="Cambria Math" panose="02040503050406030204" pitchFamily="18" charset="0"/>
                          <a:cs typeface="Times New Roman" panose="02020603050405020304" pitchFamily="18" charset="0"/>
                        </a:rPr>
                        <a:t> </a:t>
                      </a:r>
                    </a:p>
                  </a:txBody>
                  <a:tcPr marL="68580" marR="68580" marT="0" marB="0"/>
                </a:tc>
                <a:tc>
                  <a:txBody>
                    <a:bodyPr/>
                    <a:lstStyle/>
                    <a:p>
                      <a:pPr algn="ctr">
                        <a:lnSpc>
                          <a:spcPct val="107000"/>
                        </a:lnSpc>
                        <a:spcAft>
                          <a:spcPts val="0"/>
                        </a:spcAft>
                      </a:pPr>
                      <a:r>
                        <a:rPr lang="ru-RU" sz="2400" kern="100">
                          <a:effectLst/>
                          <a:latin typeface="Times New Roman" panose="02020603050405020304" pitchFamily="18" charset="0"/>
                          <a:ea typeface="Cambria Math" panose="02040503050406030204" pitchFamily="18" charset="0"/>
                          <a:cs typeface="Times New Roman" panose="02020603050405020304" pitchFamily="18" charset="0"/>
                        </a:rPr>
                        <a:t> </a:t>
                      </a:r>
                    </a:p>
                  </a:txBody>
                  <a:tcPr marL="68580" marR="68580" marT="0" marB="0"/>
                </a:tc>
                <a:tc>
                  <a:txBody>
                    <a:bodyPr/>
                    <a:lstStyle/>
                    <a:p>
                      <a:pPr algn="ctr">
                        <a:lnSpc>
                          <a:spcPct val="107000"/>
                        </a:lnSpc>
                        <a:spcAft>
                          <a:spcPts val="0"/>
                        </a:spcAft>
                      </a:pPr>
                      <a:r>
                        <a:rPr lang="ru-RU" sz="2400" kern="100" dirty="0">
                          <a:effectLst/>
                          <a:latin typeface="Times New Roman" panose="02020603050405020304" pitchFamily="18" charset="0"/>
                          <a:ea typeface="Cambria Math" panose="02040503050406030204" pitchFamily="18" charset="0"/>
                          <a:cs typeface="Times New Roman" panose="02020603050405020304" pitchFamily="18" charset="0"/>
                        </a:rPr>
                        <a:t> </a:t>
                      </a:r>
                    </a:p>
                  </a:txBody>
                  <a:tcPr marL="68580" marR="68580" marT="0" marB="0"/>
                </a:tc>
                <a:extLst>
                  <a:ext uri="{0D108BD9-81ED-4DB2-BD59-A6C34878D82A}">
                    <a16:rowId xmlns:a16="http://schemas.microsoft.com/office/drawing/2014/main" val="2897640697"/>
                  </a:ext>
                </a:extLst>
              </a:tr>
              <a:tr h="342921">
                <a:tc vMerge="1">
                  <a:txBody>
                    <a:bodyPr/>
                    <a:lstStyle/>
                    <a:p>
                      <a:endParaRPr lang="ru-RU"/>
                    </a:p>
                  </a:txBody>
                  <a:tcPr/>
                </a:tc>
                <a:tc>
                  <a:txBody>
                    <a:bodyPr/>
                    <a:lstStyle/>
                    <a:p>
                      <a:pPr algn="ctr">
                        <a:lnSpc>
                          <a:spcPct val="107000"/>
                        </a:lnSpc>
                        <a:spcAft>
                          <a:spcPts val="0"/>
                        </a:spcAft>
                      </a:pPr>
                      <a:r>
                        <a:rPr lang="ru-RU" sz="2400" kern="100">
                          <a:effectLst/>
                          <a:latin typeface="Times New Roman" panose="02020603050405020304" pitchFamily="18" charset="0"/>
                          <a:ea typeface="Cambria Math" panose="02040503050406030204" pitchFamily="18" charset="0"/>
                          <a:cs typeface="Times New Roman" panose="02020603050405020304" pitchFamily="18" charset="0"/>
                        </a:rPr>
                        <a:t>9</a:t>
                      </a:r>
                    </a:p>
                  </a:txBody>
                  <a:tcPr marL="68580" marR="68580" marT="0" marB="0"/>
                </a:tc>
                <a:tc>
                  <a:txBody>
                    <a:bodyPr/>
                    <a:lstStyle/>
                    <a:p>
                      <a:pPr algn="ctr">
                        <a:lnSpc>
                          <a:spcPct val="107000"/>
                        </a:lnSpc>
                        <a:spcAft>
                          <a:spcPts val="0"/>
                        </a:spcAft>
                      </a:pPr>
                      <a:r>
                        <a:rPr lang="ru-RU" sz="2400" kern="100">
                          <a:effectLst/>
                          <a:latin typeface="Times New Roman" panose="02020603050405020304" pitchFamily="18" charset="0"/>
                          <a:ea typeface="Cambria Math" panose="02040503050406030204" pitchFamily="18" charset="0"/>
                          <a:cs typeface="Times New Roman" panose="02020603050405020304" pitchFamily="18" charset="0"/>
                        </a:rPr>
                        <a:t> </a:t>
                      </a:r>
                    </a:p>
                  </a:txBody>
                  <a:tcPr marL="68580" marR="68580" marT="0" marB="0"/>
                </a:tc>
                <a:tc>
                  <a:txBody>
                    <a:bodyPr/>
                    <a:lstStyle/>
                    <a:p>
                      <a:pPr algn="ctr">
                        <a:lnSpc>
                          <a:spcPct val="107000"/>
                        </a:lnSpc>
                        <a:spcAft>
                          <a:spcPts val="0"/>
                        </a:spcAft>
                      </a:pPr>
                      <a:r>
                        <a:rPr lang="ru-RU" sz="2400" kern="100">
                          <a:effectLst/>
                          <a:latin typeface="Times New Roman" panose="02020603050405020304" pitchFamily="18" charset="0"/>
                          <a:ea typeface="Cambria Math" panose="02040503050406030204" pitchFamily="18" charset="0"/>
                          <a:cs typeface="Times New Roman" panose="02020603050405020304" pitchFamily="18" charset="0"/>
                        </a:rPr>
                        <a:t> </a:t>
                      </a:r>
                    </a:p>
                  </a:txBody>
                  <a:tcPr marL="68580" marR="68580" marT="0" marB="0"/>
                </a:tc>
                <a:tc>
                  <a:txBody>
                    <a:bodyPr/>
                    <a:lstStyle/>
                    <a:p>
                      <a:pPr algn="ctr">
                        <a:lnSpc>
                          <a:spcPct val="107000"/>
                        </a:lnSpc>
                        <a:spcAft>
                          <a:spcPts val="0"/>
                        </a:spcAft>
                      </a:pPr>
                      <a:r>
                        <a:rPr lang="ru-RU" sz="2400" kern="100" dirty="0">
                          <a:effectLst/>
                          <a:latin typeface="Times New Roman" panose="02020603050405020304" pitchFamily="18" charset="0"/>
                          <a:ea typeface="Cambria Math" panose="02040503050406030204" pitchFamily="18" charset="0"/>
                          <a:cs typeface="Times New Roman" panose="02020603050405020304" pitchFamily="18" charset="0"/>
                        </a:rPr>
                        <a:t> </a:t>
                      </a:r>
                    </a:p>
                  </a:txBody>
                  <a:tcPr marL="68580" marR="68580" marT="0" marB="0"/>
                </a:tc>
                <a:extLst>
                  <a:ext uri="{0D108BD9-81ED-4DB2-BD59-A6C34878D82A}">
                    <a16:rowId xmlns:a16="http://schemas.microsoft.com/office/drawing/2014/main" val="1372993293"/>
                  </a:ext>
                </a:extLst>
              </a:tr>
              <a:tr h="342921">
                <a:tc rowSpan="5">
                  <a:txBody>
                    <a:bodyPr/>
                    <a:lstStyle/>
                    <a:p>
                      <a:pPr algn="ctr">
                        <a:lnSpc>
                          <a:spcPct val="107000"/>
                        </a:lnSpc>
                        <a:spcAft>
                          <a:spcPts val="0"/>
                        </a:spcAft>
                      </a:pPr>
                      <a:r>
                        <a:rPr lang="ru-RU" sz="2400" kern="100">
                          <a:effectLst/>
                          <a:latin typeface="Times New Roman" panose="02020603050405020304" pitchFamily="18" charset="0"/>
                          <a:ea typeface="Cambria Math" panose="02040503050406030204" pitchFamily="18" charset="0"/>
                          <a:cs typeface="Times New Roman" panose="02020603050405020304" pitchFamily="18" charset="0"/>
                        </a:rPr>
                        <a:t>Иностранный язык</a:t>
                      </a:r>
                    </a:p>
                  </a:txBody>
                  <a:tcPr marL="68580" marR="68580" marT="0" marB="0"/>
                </a:tc>
                <a:tc>
                  <a:txBody>
                    <a:bodyPr/>
                    <a:lstStyle/>
                    <a:p>
                      <a:pPr algn="ctr">
                        <a:lnSpc>
                          <a:spcPct val="107000"/>
                        </a:lnSpc>
                        <a:spcAft>
                          <a:spcPts val="0"/>
                        </a:spcAft>
                      </a:pPr>
                      <a:r>
                        <a:rPr lang="ru-RU" sz="2400" kern="100">
                          <a:effectLst/>
                          <a:latin typeface="Times New Roman" panose="02020603050405020304" pitchFamily="18" charset="0"/>
                          <a:ea typeface="Cambria Math" panose="02040503050406030204" pitchFamily="18" charset="0"/>
                          <a:cs typeface="Times New Roman" panose="02020603050405020304" pitchFamily="18" charset="0"/>
                        </a:rPr>
                        <a:t>5</a:t>
                      </a:r>
                    </a:p>
                  </a:txBody>
                  <a:tcPr marL="68580" marR="68580" marT="0" marB="0"/>
                </a:tc>
                <a:tc>
                  <a:txBody>
                    <a:bodyPr/>
                    <a:lstStyle/>
                    <a:p>
                      <a:pPr algn="ctr">
                        <a:lnSpc>
                          <a:spcPct val="107000"/>
                        </a:lnSpc>
                        <a:spcAft>
                          <a:spcPts val="0"/>
                        </a:spcAft>
                      </a:pPr>
                      <a:r>
                        <a:rPr lang="ru-RU" sz="2400" kern="100">
                          <a:effectLst/>
                          <a:latin typeface="Times New Roman" panose="02020603050405020304" pitchFamily="18" charset="0"/>
                          <a:ea typeface="Cambria Math" panose="02040503050406030204" pitchFamily="18" charset="0"/>
                          <a:cs typeface="Times New Roman" panose="02020603050405020304" pitchFamily="18" charset="0"/>
                        </a:rPr>
                        <a:t> </a:t>
                      </a:r>
                    </a:p>
                  </a:txBody>
                  <a:tcPr marL="68580" marR="68580" marT="0" marB="0"/>
                </a:tc>
                <a:tc>
                  <a:txBody>
                    <a:bodyPr/>
                    <a:lstStyle/>
                    <a:p>
                      <a:pPr algn="ctr">
                        <a:lnSpc>
                          <a:spcPct val="107000"/>
                        </a:lnSpc>
                        <a:spcAft>
                          <a:spcPts val="0"/>
                        </a:spcAft>
                      </a:pPr>
                      <a:r>
                        <a:rPr lang="ru-RU" sz="2400" kern="100">
                          <a:effectLst/>
                          <a:latin typeface="Times New Roman" panose="02020603050405020304" pitchFamily="18" charset="0"/>
                          <a:ea typeface="Cambria Math" panose="02040503050406030204" pitchFamily="18" charset="0"/>
                          <a:cs typeface="Times New Roman" panose="02020603050405020304" pitchFamily="18" charset="0"/>
                        </a:rPr>
                        <a:t> </a:t>
                      </a:r>
                    </a:p>
                  </a:txBody>
                  <a:tcPr marL="68580" marR="68580" marT="0" marB="0"/>
                </a:tc>
                <a:tc>
                  <a:txBody>
                    <a:bodyPr/>
                    <a:lstStyle/>
                    <a:p>
                      <a:pPr algn="ctr">
                        <a:lnSpc>
                          <a:spcPct val="107000"/>
                        </a:lnSpc>
                        <a:spcAft>
                          <a:spcPts val="0"/>
                        </a:spcAft>
                      </a:pPr>
                      <a:r>
                        <a:rPr lang="ru-RU" sz="2400" kern="100" dirty="0">
                          <a:effectLst/>
                          <a:latin typeface="Times New Roman" panose="02020603050405020304" pitchFamily="18" charset="0"/>
                          <a:ea typeface="Cambria Math" panose="02040503050406030204" pitchFamily="18" charset="0"/>
                          <a:cs typeface="Times New Roman" panose="02020603050405020304" pitchFamily="18" charset="0"/>
                        </a:rPr>
                        <a:t> </a:t>
                      </a:r>
                    </a:p>
                  </a:txBody>
                  <a:tcPr marL="68580" marR="68580" marT="0" marB="0"/>
                </a:tc>
                <a:extLst>
                  <a:ext uri="{0D108BD9-81ED-4DB2-BD59-A6C34878D82A}">
                    <a16:rowId xmlns:a16="http://schemas.microsoft.com/office/drawing/2014/main" val="3462485018"/>
                  </a:ext>
                </a:extLst>
              </a:tr>
              <a:tr h="342921">
                <a:tc vMerge="1">
                  <a:txBody>
                    <a:bodyPr/>
                    <a:lstStyle/>
                    <a:p>
                      <a:endParaRPr lang="ru-RU"/>
                    </a:p>
                  </a:txBody>
                  <a:tcPr/>
                </a:tc>
                <a:tc>
                  <a:txBody>
                    <a:bodyPr/>
                    <a:lstStyle/>
                    <a:p>
                      <a:pPr algn="ctr">
                        <a:lnSpc>
                          <a:spcPct val="107000"/>
                        </a:lnSpc>
                        <a:spcAft>
                          <a:spcPts val="0"/>
                        </a:spcAft>
                      </a:pPr>
                      <a:r>
                        <a:rPr lang="ru-RU" sz="2400" kern="100">
                          <a:effectLst/>
                          <a:latin typeface="Times New Roman" panose="02020603050405020304" pitchFamily="18" charset="0"/>
                          <a:ea typeface="Cambria Math" panose="02040503050406030204" pitchFamily="18" charset="0"/>
                          <a:cs typeface="Times New Roman" panose="02020603050405020304" pitchFamily="18" charset="0"/>
                        </a:rPr>
                        <a:t>6</a:t>
                      </a:r>
                    </a:p>
                  </a:txBody>
                  <a:tcPr marL="68580" marR="68580" marT="0" marB="0"/>
                </a:tc>
                <a:tc>
                  <a:txBody>
                    <a:bodyPr/>
                    <a:lstStyle/>
                    <a:p>
                      <a:pPr algn="ctr">
                        <a:lnSpc>
                          <a:spcPct val="107000"/>
                        </a:lnSpc>
                        <a:spcAft>
                          <a:spcPts val="0"/>
                        </a:spcAft>
                      </a:pPr>
                      <a:r>
                        <a:rPr lang="ru-RU" sz="2400" kern="100">
                          <a:effectLst/>
                          <a:latin typeface="Times New Roman" panose="02020603050405020304" pitchFamily="18" charset="0"/>
                          <a:ea typeface="Cambria Math" panose="02040503050406030204" pitchFamily="18" charset="0"/>
                          <a:cs typeface="Times New Roman" panose="02020603050405020304" pitchFamily="18" charset="0"/>
                        </a:rPr>
                        <a:t> </a:t>
                      </a:r>
                    </a:p>
                  </a:txBody>
                  <a:tcPr marL="68580" marR="68580" marT="0" marB="0"/>
                </a:tc>
                <a:tc>
                  <a:txBody>
                    <a:bodyPr/>
                    <a:lstStyle/>
                    <a:p>
                      <a:pPr algn="ctr">
                        <a:lnSpc>
                          <a:spcPct val="107000"/>
                        </a:lnSpc>
                        <a:spcAft>
                          <a:spcPts val="0"/>
                        </a:spcAft>
                      </a:pPr>
                      <a:r>
                        <a:rPr lang="ru-RU" sz="2400" kern="100">
                          <a:effectLst/>
                          <a:latin typeface="Times New Roman" panose="02020603050405020304" pitchFamily="18" charset="0"/>
                          <a:ea typeface="Cambria Math" panose="02040503050406030204" pitchFamily="18" charset="0"/>
                          <a:cs typeface="Times New Roman" panose="02020603050405020304" pitchFamily="18" charset="0"/>
                        </a:rPr>
                        <a:t> </a:t>
                      </a:r>
                    </a:p>
                  </a:txBody>
                  <a:tcPr marL="68580" marR="68580" marT="0" marB="0"/>
                </a:tc>
                <a:tc>
                  <a:txBody>
                    <a:bodyPr/>
                    <a:lstStyle/>
                    <a:p>
                      <a:pPr algn="ctr">
                        <a:lnSpc>
                          <a:spcPct val="107000"/>
                        </a:lnSpc>
                        <a:spcAft>
                          <a:spcPts val="0"/>
                        </a:spcAft>
                      </a:pPr>
                      <a:r>
                        <a:rPr lang="ru-RU" sz="2400" kern="100" dirty="0">
                          <a:effectLst/>
                          <a:latin typeface="Times New Roman" panose="02020603050405020304" pitchFamily="18" charset="0"/>
                          <a:ea typeface="Cambria Math" panose="02040503050406030204" pitchFamily="18" charset="0"/>
                          <a:cs typeface="Times New Roman" panose="02020603050405020304" pitchFamily="18" charset="0"/>
                        </a:rPr>
                        <a:t> </a:t>
                      </a:r>
                    </a:p>
                  </a:txBody>
                  <a:tcPr marL="68580" marR="68580" marT="0" marB="0"/>
                </a:tc>
                <a:extLst>
                  <a:ext uri="{0D108BD9-81ED-4DB2-BD59-A6C34878D82A}">
                    <a16:rowId xmlns:a16="http://schemas.microsoft.com/office/drawing/2014/main" val="1115605866"/>
                  </a:ext>
                </a:extLst>
              </a:tr>
              <a:tr h="342921">
                <a:tc vMerge="1">
                  <a:txBody>
                    <a:bodyPr/>
                    <a:lstStyle/>
                    <a:p>
                      <a:endParaRPr lang="ru-RU"/>
                    </a:p>
                  </a:txBody>
                  <a:tcPr/>
                </a:tc>
                <a:tc>
                  <a:txBody>
                    <a:bodyPr/>
                    <a:lstStyle/>
                    <a:p>
                      <a:pPr algn="ctr">
                        <a:lnSpc>
                          <a:spcPct val="107000"/>
                        </a:lnSpc>
                        <a:spcAft>
                          <a:spcPts val="0"/>
                        </a:spcAft>
                      </a:pPr>
                      <a:r>
                        <a:rPr lang="ru-RU" sz="2400" kern="100">
                          <a:effectLst/>
                          <a:latin typeface="Times New Roman" panose="02020603050405020304" pitchFamily="18" charset="0"/>
                          <a:ea typeface="Cambria Math" panose="02040503050406030204" pitchFamily="18" charset="0"/>
                          <a:cs typeface="Times New Roman" panose="02020603050405020304" pitchFamily="18" charset="0"/>
                        </a:rPr>
                        <a:t>7</a:t>
                      </a:r>
                    </a:p>
                  </a:txBody>
                  <a:tcPr marL="68580" marR="68580" marT="0" marB="0"/>
                </a:tc>
                <a:tc>
                  <a:txBody>
                    <a:bodyPr/>
                    <a:lstStyle/>
                    <a:p>
                      <a:pPr algn="ctr">
                        <a:lnSpc>
                          <a:spcPct val="107000"/>
                        </a:lnSpc>
                        <a:spcAft>
                          <a:spcPts val="0"/>
                        </a:spcAft>
                      </a:pPr>
                      <a:r>
                        <a:rPr lang="ru-RU" sz="2400" kern="100">
                          <a:effectLst/>
                          <a:latin typeface="Times New Roman" panose="02020603050405020304" pitchFamily="18" charset="0"/>
                          <a:ea typeface="Cambria Math" panose="02040503050406030204" pitchFamily="18" charset="0"/>
                          <a:cs typeface="Times New Roman" panose="02020603050405020304" pitchFamily="18" charset="0"/>
                        </a:rPr>
                        <a:t> </a:t>
                      </a:r>
                    </a:p>
                  </a:txBody>
                  <a:tcPr marL="68580" marR="68580" marT="0" marB="0"/>
                </a:tc>
                <a:tc>
                  <a:txBody>
                    <a:bodyPr/>
                    <a:lstStyle/>
                    <a:p>
                      <a:pPr algn="ctr">
                        <a:lnSpc>
                          <a:spcPct val="107000"/>
                        </a:lnSpc>
                        <a:spcAft>
                          <a:spcPts val="0"/>
                        </a:spcAft>
                      </a:pPr>
                      <a:r>
                        <a:rPr lang="ru-RU" sz="2400" kern="100">
                          <a:effectLst/>
                          <a:latin typeface="Times New Roman" panose="02020603050405020304" pitchFamily="18" charset="0"/>
                          <a:ea typeface="Cambria Math" panose="02040503050406030204" pitchFamily="18" charset="0"/>
                          <a:cs typeface="Times New Roman" panose="02020603050405020304" pitchFamily="18" charset="0"/>
                        </a:rPr>
                        <a:t> </a:t>
                      </a:r>
                    </a:p>
                  </a:txBody>
                  <a:tcPr marL="68580" marR="68580" marT="0" marB="0"/>
                </a:tc>
                <a:tc>
                  <a:txBody>
                    <a:bodyPr/>
                    <a:lstStyle/>
                    <a:p>
                      <a:pPr algn="ctr">
                        <a:lnSpc>
                          <a:spcPct val="107000"/>
                        </a:lnSpc>
                        <a:spcAft>
                          <a:spcPts val="0"/>
                        </a:spcAft>
                      </a:pPr>
                      <a:r>
                        <a:rPr lang="ru-RU" sz="2400" kern="100" dirty="0">
                          <a:effectLst/>
                          <a:latin typeface="Times New Roman" panose="02020603050405020304" pitchFamily="18" charset="0"/>
                          <a:ea typeface="Cambria Math" panose="02040503050406030204" pitchFamily="18" charset="0"/>
                          <a:cs typeface="Times New Roman" panose="02020603050405020304" pitchFamily="18" charset="0"/>
                        </a:rPr>
                        <a:t> </a:t>
                      </a:r>
                    </a:p>
                  </a:txBody>
                  <a:tcPr marL="68580" marR="68580" marT="0" marB="0"/>
                </a:tc>
                <a:extLst>
                  <a:ext uri="{0D108BD9-81ED-4DB2-BD59-A6C34878D82A}">
                    <a16:rowId xmlns:a16="http://schemas.microsoft.com/office/drawing/2014/main" val="2699430078"/>
                  </a:ext>
                </a:extLst>
              </a:tr>
              <a:tr h="342921">
                <a:tc vMerge="1">
                  <a:txBody>
                    <a:bodyPr/>
                    <a:lstStyle/>
                    <a:p>
                      <a:endParaRPr lang="ru-RU"/>
                    </a:p>
                  </a:txBody>
                  <a:tcPr/>
                </a:tc>
                <a:tc>
                  <a:txBody>
                    <a:bodyPr/>
                    <a:lstStyle/>
                    <a:p>
                      <a:pPr algn="ctr">
                        <a:lnSpc>
                          <a:spcPct val="107000"/>
                        </a:lnSpc>
                        <a:spcAft>
                          <a:spcPts val="0"/>
                        </a:spcAft>
                      </a:pPr>
                      <a:r>
                        <a:rPr lang="ru-RU" sz="2400" kern="100">
                          <a:effectLst/>
                          <a:latin typeface="Times New Roman" panose="02020603050405020304" pitchFamily="18" charset="0"/>
                          <a:ea typeface="Cambria Math" panose="02040503050406030204" pitchFamily="18" charset="0"/>
                          <a:cs typeface="Times New Roman" panose="02020603050405020304" pitchFamily="18" charset="0"/>
                        </a:rPr>
                        <a:t>8</a:t>
                      </a:r>
                    </a:p>
                  </a:txBody>
                  <a:tcPr marL="68580" marR="68580" marT="0" marB="0"/>
                </a:tc>
                <a:tc>
                  <a:txBody>
                    <a:bodyPr/>
                    <a:lstStyle/>
                    <a:p>
                      <a:pPr algn="ctr">
                        <a:lnSpc>
                          <a:spcPct val="107000"/>
                        </a:lnSpc>
                        <a:spcAft>
                          <a:spcPts val="0"/>
                        </a:spcAft>
                      </a:pPr>
                      <a:r>
                        <a:rPr lang="ru-RU" sz="2400" kern="100">
                          <a:effectLst/>
                          <a:latin typeface="Times New Roman" panose="02020603050405020304" pitchFamily="18" charset="0"/>
                          <a:ea typeface="Cambria Math" panose="02040503050406030204" pitchFamily="18" charset="0"/>
                          <a:cs typeface="Times New Roman" panose="02020603050405020304" pitchFamily="18" charset="0"/>
                        </a:rPr>
                        <a:t> </a:t>
                      </a:r>
                    </a:p>
                  </a:txBody>
                  <a:tcPr marL="68580" marR="68580" marT="0" marB="0"/>
                </a:tc>
                <a:tc>
                  <a:txBody>
                    <a:bodyPr/>
                    <a:lstStyle/>
                    <a:p>
                      <a:pPr algn="ctr">
                        <a:lnSpc>
                          <a:spcPct val="107000"/>
                        </a:lnSpc>
                        <a:spcAft>
                          <a:spcPts val="0"/>
                        </a:spcAft>
                      </a:pPr>
                      <a:r>
                        <a:rPr lang="ru-RU" sz="2400" kern="100">
                          <a:effectLst/>
                          <a:latin typeface="Times New Roman" panose="02020603050405020304" pitchFamily="18" charset="0"/>
                          <a:ea typeface="Cambria Math" panose="02040503050406030204" pitchFamily="18" charset="0"/>
                          <a:cs typeface="Times New Roman" panose="02020603050405020304" pitchFamily="18" charset="0"/>
                        </a:rPr>
                        <a:t> </a:t>
                      </a:r>
                    </a:p>
                  </a:txBody>
                  <a:tcPr marL="68580" marR="68580" marT="0" marB="0"/>
                </a:tc>
                <a:tc>
                  <a:txBody>
                    <a:bodyPr/>
                    <a:lstStyle/>
                    <a:p>
                      <a:pPr algn="ctr">
                        <a:lnSpc>
                          <a:spcPct val="107000"/>
                        </a:lnSpc>
                        <a:spcAft>
                          <a:spcPts val="0"/>
                        </a:spcAft>
                      </a:pPr>
                      <a:r>
                        <a:rPr lang="ru-RU" sz="2400" kern="100" dirty="0">
                          <a:effectLst/>
                          <a:latin typeface="Times New Roman" panose="02020603050405020304" pitchFamily="18" charset="0"/>
                          <a:ea typeface="Cambria Math" panose="02040503050406030204" pitchFamily="18" charset="0"/>
                          <a:cs typeface="Times New Roman" panose="02020603050405020304" pitchFamily="18" charset="0"/>
                        </a:rPr>
                        <a:t> </a:t>
                      </a:r>
                    </a:p>
                  </a:txBody>
                  <a:tcPr marL="68580" marR="68580" marT="0" marB="0"/>
                </a:tc>
                <a:extLst>
                  <a:ext uri="{0D108BD9-81ED-4DB2-BD59-A6C34878D82A}">
                    <a16:rowId xmlns:a16="http://schemas.microsoft.com/office/drawing/2014/main" val="1429599759"/>
                  </a:ext>
                </a:extLst>
              </a:tr>
              <a:tr h="342921">
                <a:tc vMerge="1">
                  <a:txBody>
                    <a:bodyPr/>
                    <a:lstStyle/>
                    <a:p>
                      <a:endParaRPr lang="ru-RU"/>
                    </a:p>
                  </a:txBody>
                  <a:tcPr/>
                </a:tc>
                <a:tc>
                  <a:txBody>
                    <a:bodyPr/>
                    <a:lstStyle/>
                    <a:p>
                      <a:pPr algn="ctr">
                        <a:lnSpc>
                          <a:spcPct val="107000"/>
                        </a:lnSpc>
                        <a:spcAft>
                          <a:spcPts val="0"/>
                        </a:spcAft>
                      </a:pPr>
                      <a:r>
                        <a:rPr lang="ru-RU" sz="2400" kern="100">
                          <a:effectLst/>
                          <a:latin typeface="Times New Roman" panose="02020603050405020304" pitchFamily="18" charset="0"/>
                          <a:ea typeface="Cambria Math" panose="02040503050406030204" pitchFamily="18" charset="0"/>
                          <a:cs typeface="Times New Roman" panose="02020603050405020304" pitchFamily="18" charset="0"/>
                        </a:rPr>
                        <a:t>9</a:t>
                      </a:r>
                    </a:p>
                  </a:txBody>
                  <a:tcPr marL="68580" marR="68580" marT="0" marB="0"/>
                </a:tc>
                <a:tc>
                  <a:txBody>
                    <a:bodyPr/>
                    <a:lstStyle/>
                    <a:p>
                      <a:pPr algn="ctr">
                        <a:lnSpc>
                          <a:spcPct val="107000"/>
                        </a:lnSpc>
                        <a:spcAft>
                          <a:spcPts val="0"/>
                        </a:spcAft>
                      </a:pPr>
                      <a:r>
                        <a:rPr lang="ru-RU" sz="2400" kern="100">
                          <a:effectLst/>
                          <a:latin typeface="Times New Roman" panose="02020603050405020304" pitchFamily="18" charset="0"/>
                          <a:ea typeface="Cambria Math" panose="02040503050406030204" pitchFamily="18" charset="0"/>
                          <a:cs typeface="Times New Roman" panose="02020603050405020304" pitchFamily="18" charset="0"/>
                        </a:rPr>
                        <a:t> </a:t>
                      </a:r>
                    </a:p>
                  </a:txBody>
                  <a:tcPr marL="68580" marR="68580" marT="0" marB="0"/>
                </a:tc>
                <a:tc>
                  <a:txBody>
                    <a:bodyPr/>
                    <a:lstStyle/>
                    <a:p>
                      <a:pPr algn="ctr">
                        <a:lnSpc>
                          <a:spcPct val="107000"/>
                        </a:lnSpc>
                        <a:spcAft>
                          <a:spcPts val="0"/>
                        </a:spcAft>
                      </a:pPr>
                      <a:r>
                        <a:rPr lang="ru-RU" sz="2400" kern="100">
                          <a:effectLst/>
                          <a:latin typeface="Times New Roman" panose="02020603050405020304" pitchFamily="18" charset="0"/>
                          <a:ea typeface="Cambria Math" panose="02040503050406030204" pitchFamily="18" charset="0"/>
                          <a:cs typeface="Times New Roman" panose="02020603050405020304" pitchFamily="18" charset="0"/>
                        </a:rPr>
                        <a:t> </a:t>
                      </a:r>
                    </a:p>
                  </a:txBody>
                  <a:tcPr marL="68580" marR="68580" marT="0" marB="0"/>
                </a:tc>
                <a:tc>
                  <a:txBody>
                    <a:bodyPr/>
                    <a:lstStyle/>
                    <a:p>
                      <a:pPr algn="ctr">
                        <a:lnSpc>
                          <a:spcPct val="107000"/>
                        </a:lnSpc>
                        <a:spcAft>
                          <a:spcPts val="0"/>
                        </a:spcAft>
                      </a:pPr>
                      <a:r>
                        <a:rPr lang="ru-RU" sz="2400" kern="100" dirty="0">
                          <a:effectLst/>
                          <a:latin typeface="Times New Roman" panose="02020603050405020304" pitchFamily="18" charset="0"/>
                          <a:ea typeface="Cambria Math" panose="02040503050406030204" pitchFamily="18" charset="0"/>
                          <a:cs typeface="Times New Roman" panose="02020603050405020304" pitchFamily="18" charset="0"/>
                        </a:rPr>
                        <a:t> </a:t>
                      </a:r>
                    </a:p>
                  </a:txBody>
                  <a:tcPr marL="68580" marR="68580" marT="0" marB="0"/>
                </a:tc>
                <a:extLst>
                  <a:ext uri="{0D108BD9-81ED-4DB2-BD59-A6C34878D82A}">
                    <a16:rowId xmlns:a16="http://schemas.microsoft.com/office/drawing/2014/main" val="3005989979"/>
                  </a:ext>
                </a:extLst>
              </a:tr>
            </a:tbl>
          </a:graphicData>
        </a:graphic>
      </p:graphicFrame>
      <p:sp>
        <p:nvSpPr>
          <p:cNvPr id="5" name="Rectangle 1"/>
          <p:cNvSpPr>
            <a:spLocks noChangeArrowheads="1"/>
          </p:cNvSpPr>
          <p:nvPr/>
        </p:nvSpPr>
        <p:spPr bwMode="auto">
          <a:xfrm>
            <a:off x="1202639" y="43372"/>
            <a:ext cx="9803582"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08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0850" algn="ctr" defTabSz="914400" rtl="0" eaLnBrk="0" fontAlgn="base" latinLnBrk="0" hangingPunct="0">
              <a:lnSpc>
                <a:spcPct val="100000"/>
              </a:lnSpc>
              <a:spcBef>
                <a:spcPct val="0"/>
              </a:spcBef>
              <a:spcAft>
                <a:spcPct val="0"/>
              </a:spcAft>
              <a:buClrTx/>
              <a:buSzTx/>
              <a:buFontTx/>
              <a:buNone/>
              <a:tabLst/>
            </a:pPr>
            <a:r>
              <a:rPr kumimoji="0" lang="ru-RU" altLang="ru-RU" sz="3200" b="1"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Cambria Math" panose="02040503050406030204" pitchFamily="18" charset="0"/>
                <a:cs typeface="Times New Roman" panose="02020603050405020304" pitchFamily="18" charset="0"/>
              </a:rPr>
              <a:t>График проведения промежуточной аттестации</a:t>
            </a:r>
            <a:endParaRPr kumimoji="0" lang="ru-RU" altLang="ru-RU" sz="3200" b="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Cambria Math" panose="02040503050406030204" pitchFamily="18" charset="0"/>
              <a:cs typeface="Times New Roman" panose="02020603050405020304"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ru-RU" altLang="ru-RU" sz="1800" b="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73558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1238418" y="43372"/>
            <a:ext cx="9732023"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08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0850" algn="ctr" defTabSz="914400" rtl="0" eaLnBrk="0" fontAlgn="base" latinLnBrk="0" hangingPunct="0">
              <a:lnSpc>
                <a:spcPct val="100000"/>
              </a:lnSpc>
              <a:spcBef>
                <a:spcPct val="0"/>
              </a:spcBef>
              <a:spcAft>
                <a:spcPct val="0"/>
              </a:spcAft>
              <a:buClrTx/>
              <a:buSzTx/>
              <a:buFontTx/>
              <a:buNone/>
              <a:tabLst/>
            </a:pPr>
            <a:r>
              <a:rPr kumimoji="0" lang="ru-RU" altLang="ru-RU" sz="3200" b="1" u="none" strike="noStrike" cap="none" normalizeH="0" baseline="0" dirty="0" smtClean="0">
                <a:ln>
                  <a:noFill/>
                </a:ln>
                <a:solidFill>
                  <a:schemeClr val="tx1"/>
                </a:solidFill>
                <a:effectLst/>
                <a:latin typeface="Times New Roman" panose="02020603050405020304" pitchFamily="18" charset="0"/>
                <a:ea typeface="Cambria Math" panose="02040503050406030204" pitchFamily="18" charset="0"/>
                <a:cs typeface="Times New Roman" panose="02020603050405020304" pitchFamily="18" charset="0"/>
              </a:rPr>
              <a:t>Формы проведения промежуточной аттестации</a:t>
            </a:r>
            <a:endParaRPr kumimoji="0" lang="ru-RU" altLang="ru-RU" sz="3200" b="0" u="none" strike="noStrike" cap="none" normalizeH="0" baseline="0" dirty="0" smtClean="0">
              <a:ln>
                <a:noFill/>
              </a:ln>
              <a:solidFill>
                <a:schemeClr val="tx1"/>
              </a:solidFill>
              <a:effectLst/>
              <a:latin typeface="Times New Roman" panose="02020603050405020304" pitchFamily="18" charset="0"/>
              <a:ea typeface="Cambria Math" panose="02040503050406030204" pitchFamily="18" charset="0"/>
              <a:cs typeface="Times New Roman" panose="02020603050405020304"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3" name="Объект 2"/>
          <p:cNvGraphicFramePr>
            <a:graphicFrameLocks noGrp="1"/>
          </p:cNvGraphicFramePr>
          <p:nvPr>
            <p:ph idx="1"/>
            <p:extLst>
              <p:ext uri="{D42A27DB-BD31-4B8C-83A1-F6EECF244321}">
                <p14:modId xmlns:p14="http://schemas.microsoft.com/office/powerpoint/2010/main" val="1312810820"/>
              </p:ext>
            </p:extLst>
          </p:nvPr>
        </p:nvGraphicFramePr>
        <p:xfrm>
          <a:off x="395786" y="905146"/>
          <a:ext cx="11218460" cy="5345527"/>
        </p:xfrm>
        <a:graphic>
          <a:graphicData uri="http://schemas.openxmlformats.org/drawingml/2006/table">
            <a:tbl>
              <a:tblPr firstRow="1" firstCol="1" bandRow="1">
                <a:tableStyleId>{5940675A-B579-460E-94D1-54222C63F5DA}</a:tableStyleId>
              </a:tblPr>
              <a:tblGrid>
                <a:gridCol w="3738286">
                  <a:extLst>
                    <a:ext uri="{9D8B030D-6E8A-4147-A177-3AD203B41FA5}">
                      <a16:colId xmlns:a16="http://schemas.microsoft.com/office/drawing/2014/main" val="2973364100"/>
                    </a:ext>
                  </a:extLst>
                </a:gridCol>
                <a:gridCol w="7480174">
                  <a:extLst>
                    <a:ext uri="{9D8B030D-6E8A-4147-A177-3AD203B41FA5}">
                      <a16:colId xmlns:a16="http://schemas.microsoft.com/office/drawing/2014/main" val="3242378260"/>
                    </a:ext>
                  </a:extLst>
                </a:gridCol>
              </a:tblGrid>
              <a:tr h="766123">
                <a:tc>
                  <a:txBody>
                    <a:bodyPr/>
                    <a:lstStyle/>
                    <a:p>
                      <a:pPr algn="ctr">
                        <a:lnSpc>
                          <a:spcPct val="107000"/>
                        </a:lnSpc>
                        <a:spcAft>
                          <a:spcPts val="0"/>
                        </a:spcAft>
                      </a:pPr>
                      <a:r>
                        <a:rPr lang="ru-RU" sz="2000" b="1" kern="100" dirty="0">
                          <a:effectLst/>
                          <a:latin typeface="Times New Roman" panose="02020603050405020304" pitchFamily="18" charset="0"/>
                          <a:ea typeface="Cambria Math" panose="02040503050406030204" pitchFamily="18" charset="0"/>
                          <a:cs typeface="Times New Roman" panose="02020603050405020304" pitchFamily="18" charset="0"/>
                        </a:rPr>
                        <a:t>Предмет </a:t>
                      </a:r>
                    </a:p>
                  </a:txBody>
                  <a:tcPr marL="68580" marR="68580" marT="0" marB="0"/>
                </a:tc>
                <a:tc>
                  <a:txBody>
                    <a:bodyPr/>
                    <a:lstStyle/>
                    <a:p>
                      <a:pPr indent="450215" algn="ctr">
                        <a:lnSpc>
                          <a:spcPct val="107000"/>
                        </a:lnSpc>
                        <a:spcAft>
                          <a:spcPts val="0"/>
                        </a:spcAft>
                      </a:pPr>
                      <a:r>
                        <a:rPr lang="ru-RU" sz="2000" b="1" kern="100" dirty="0">
                          <a:effectLst/>
                          <a:latin typeface="Times New Roman" panose="02020603050405020304" pitchFamily="18" charset="0"/>
                          <a:ea typeface="Cambria Math" panose="02040503050406030204" pitchFamily="18" charset="0"/>
                          <a:cs typeface="Times New Roman" panose="02020603050405020304" pitchFamily="18" charset="0"/>
                        </a:rPr>
                        <a:t>Формы проведения промежуточной аттестации</a:t>
                      </a:r>
                    </a:p>
                    <a:p>
                      <a:pPr>
                        <a:lnSpc>
                          <a:spcPct val="107000"/>
                        </a:lnSpc>
                        <a:spcAft>
                          <a:spcPts val="0"/>
                        </a:spcAft>
                      </a:pPr>
                      <a:r>
                        <a:rPr lang="ru-RU" sz="2000" b="1" kern="100" dirty="0">
                          <a:effectLst/>
                          <a:latin typeface="Times New Roman" panose="02020603050405020304" pitchFamily="18" charset="0"/>
                          <a:ea typeface="Cambria Math" panose="02040503050406030204" pitchFamily="18" charset="0"/>
                          <a:cs typeface="Times New Roman" panose="02020603050405020304" pitchFamily="18" charset="0"/>
                        </a:rPr>
                        <a:t> </a:t>
                      </a:r>
                    </a:p>
                  </a:txBody>
                  <a:tcPr marL="68580" marR="68580" marT="0" marB="0"/>
                </a:tc>
                <a:extLst>
                  <a:ext uri="{0D108BD9-81ED-4DB2-BD59-A6C34878D82A}">
                    <a16:rowId xmlns:a16="http://schemas.microsoft.com/office/drawing/2014/main" val="3123497992"/>
                  </a:ext>
                </a:extLst>
              </a:tr>
              <a:tr h="766123">
                <a:tc>
                  <a:txBody>
                    <a:bodyPr/>
                    <a:lstStyle/>
                    <a:p>
                      <a:pPr algn="ctr">
                        <a:lnSpc>
                          <a:spcPct val="107000"/>
                        </a:lnSpc>
                        <a:spcAft>
                          <a:spcPts val="0"/>
                        </a:spcAft>
                      </a:pPr>
                      <a:r>
                        <a:rPr lang="ru-RU" sz="2000" b="1" kern="100">
                          <a:effectLst/>
                          <a:latin typeface="Times New Roman" panose="02020603050405020304" pitchFamily="18" charset="0"/>
                          <a:ea typeface="Cambria Math" panose="02040503050406030204" pitchFamily="18" charset="0"/>
                          <a:cs typeface="Times New Roman" panose="02020603050405020304" pitchFamily="18" charset="0"/>
                        </a:rPr>
                        <a:t>Русский язык</a:t>
                      </a:r>
                    </a:p>
                  </a:txBody>
                  <a:tcPr marL="68580" marR="68580" marT="0" marB="0"/>
                </a:tc>
                <a:tc>
                  <a:txBody>
                    <a:bodyPr/>
                    <a:lstStyle/>
                    <a:p>
                      <a:pPr algn="ctr">
                        <a:lnSpc>
                          <a:spcPct val="107000"/>
                        </a:lnSpc>
                        <a:spcAft>
                          <a:spcPts val="0"/>
                        </a:spcAft>
                      </a:pPr>
                      <a:r>
                        <a:rPr lang="ru-RU" sz="2000" b="1" kern="100" dirty="0">
                          <a:effectLst/>
                          <a:latin typeface="Times New Roman" panose="02020603050405020304" pitchFamily="18" charset="0"/>
                          <a:ea typeface="Cambria Math" panose="02040503050406030204" pitchFamily="18" charset="0"/>
                          <a:cs typeface="Times New Roman" panose="02020603050405020304" pitchFamily="18" charset="0"/>
                        </a:rPr>
                        <a:t>Диктант с грамматическим заданием (5-7 </a:t>
                      </a:r>
                      <a:r>
                        <a:rPr lang="ru-RU" sz="2000" b="1" kern="100" dirty="0" err="1">
                          <a:effectLst/>
                          <a:latin typeface="Times New Roman" panose="02020603050405020304" pitchFamily="18" charset="0"/>
                          <a:ea typeface="Cambria Math" panose="02040503050406030204" pitchFamily="18" charset="0"/>
                          <a:cs typeface="Times New Roman" panose="02020603050405020304" pitchFamily="18" charset="0"/>
                        </a:rPr>
                        <a:t>кл</a:t>
                      </a:r>
                      <a:r>
                        <a:rPr lang="ru-RU" sz="2000" b="1" kern="100" dirty="0">
                          <a:effectLst/>
                          <a:latin typeface="Times New Roman" panose="02020603050405020304" pitchFamily="18" charset="0"/>
                          <a:ea typeface="Cambria Math" panose="02040503050406030204" pitchFamily="18" charset="0"/>
                          <a:cs typeface="Times New Roman" panose="02020603050405020304" pitchFamily="18" charset="0"/>
                        </a:rPr>
                        <a:t>), стандартизированная работа в форме ОГЭ (8 </a:t>
                      </a:r>
                      <a:r>
                        <a:rPr lang="ru-RU" sz="2000" b="1" kern="100" dirty="0" err="1">
                          <a:effectLst/>
                          <a:latin typeface="Times New Roman" panose="02020603050405020304" pitchFamily="18" charset="0"/>
                          <a:ea typeface="Cambria Math" panose="02040503050406030204" pitchFamily="18" charset="0"/>
                          <a:cs typeface="Times New Roman" panose="02020603050405020304" pitchFamily="18" charset="0"/>
                        </a:rPr>
                        <a:t>кл</a:t>
                      </a:r>
                      <a:r>
                        <a:rPr lang="ru-RU" sz="2000" b="1" kern="100" dirty="0">
                          <a:effectLst/>
                          <a:latin typeface="Times New Roman" panose="02020603050405020304" pitchFamily="18" charset="0"/>
                          <a:ea typeface="Cambria Math" panose="02040503050406030204" pitchFamily="18" charset="0"/>
                          <a:cs typeface="Times New Roman" panose="02020603050405020304" pitchFamily="18" charset="0"/>
                        </a:rPr>
                        <a:t>.)</a:t>
                      </a:r>
                    </a:p>
                  </a:txBody>
                  <a:tcPr marL="68580" marR="68580" marT="0" marB="0"/>
                </a:tc>
                <a:extLst>
                  <a:ext uri="{0D108BD9-81ED-4DB2-BD59-A6C34878D82A}">
                    <a16:rowId xmlns:a16="http://schemas.microsoft.com/office/drawing/2014/main" val="3441952473"/>
                  </a:ext>
                </a:extLst>
              </a:tr>
              <a:tr h="766123">
                <a:tc>
                  <a:txBody>
                    <a:bodyPr/>
                    <a:lstStyle/>
                    <a:p>
                      <a:pPr algn="ctr">
                        <a:lnSpc>
                          <a:spcPct val="107000"/>
                        </a:lnSpc>
                        <a:spcAft>
                          <a:spcPts val="0"/>
                        </a:spcAft>
                      </a:pPr>
                      <a:r>
                        <a:rPr lang="ru-RU" sz="2000" b="1" kern="100">
                          <a:effectLst/>
                          <a:latin typeface="Times New Roman" panose="02020603050405020304" pitchFamily="18" charset="0"/>
                          <a:ea typeface="Cambria Math" panose="02040503050406030204" pitchFamily="18" charset="0"/>
                          <a:cs typeface="Times New Roman" panose="02020603050405020304" pitchFamily="18" charset="0"/>
                        </a:rPr>
                        <a:t>Литература</a:t>
                      </a:r>
                    </a:p>
                  </a:txBody>
                  <a:tcPr marL="68580" marR="68580" marT="0" marB="0"/>
                </a:tc>
                <a:tc>
                  <a:txBody>
                    <a:bodyPr/>
                    <a:lstStyle/>
                    <a:p>
                      <a:pPr algn="ctr">
                        <a:lnSpc>
                          <a:spcPct val="107000"/>
                        </a:lnSpc>
                        <a:spcAft>
                          <a:spcPts val="0"/>
                        </a:spcAft>
                      </a:pPr>
                      <a:r>
                        <a:rPr lang="ru-RU" sz="2000" b="1" kern="100" dirty="0">
                          <a:effectLst/>
                          <a:latin typeface="Times New Roman" panose="02020603050405020304" pitchFamily="18" charset="0"/>
                          <a:ea typeface="Cambria Math" panose="02040503050406030204" pitchFamily="18" charset="0"/>
                          <a:cs typeface="Times New Roman" panose="02020603050405020304" pitchFamily="18" charset="0"/>
                        </a:rPr>
                        <a:t>Тестирование (5-7 </a:t>
                      </a:r>
                      <a:r>
                        <a:rPr lang="ru-RU" sz="2000" b="1" kern="100" dirty="0" err="1">
                          <a:effectLst/>
                          <a:latin typeface="Times New Roman" panose="02020603050405020304" pitchFamily="18" charset="0"/>
                          <a:ea typeface="Cambria Math" panose="02040503050406030204" pitchFamily="18" charset="0"/>
                          <a:cs typeface="Times New Roman" panose="02020603050405020304" pitchFamily="18" charset="0"/>
                        </a:rPr>
                        <a:t>кл</a:t>
                      </a:r>
                      <a:r>
                        <a:rPr lang="ru-RU" sz="2000" b="1" kern="100" dirty="0">
                          <a:effectLst/>
                          <a:latin typeface="Times New Roman" panose="02020603050405020304" pitchFamily="18" charset="0"/>
                          <a:ea typeface="Cambria Math" panose="02040503050406030204" pitchFamily="18" charset="0"/>
                          <a:cs typeface="Times New Roman" panose="02020603050405020304" pitchFamily="18" charset="0"/>
                        </a:rPr>
                        <a:t>),стандартизированная работа в форме ОГЭ (8кл.)</a:t>
                      </a:r>
                    </a:p>
                  </a:txBody>
                  <a:tcPr marL="68580" marR="68580" marT="0" marB="0"/>
                </a:tc>
                <a:extLst>
                  <a:ext uri="{0D108BD9-81ED-4DB2-BD59-A6C34878D82A}">
                    <a16:rowId xmlns:a16="http://schemas.microsoft.com/office/drawing/2014/main" val="3516704659"/>
                  </a:ext>
                </a:extLst>
              </a:tr>
              <a:tr h="766123">
                <a:tc>
                  <a:txBody>
                    <a:bodyPr/>
                    <a:lstStyle/>
                    <a:p>
                      <a:pPr algn="ctr">
                        <a:lnSpc>
                          <a:spcPct val="107000"/>
                        </a:lnSpc>
                        <a:spcAft>
                          <a:spcPts val="0"/>
                        </a:spcAft>
                      </a:pPr>
                      <a:r>
                        <a:rPr lang="ru-RU" sz="2000" b="1" kern="100">
                          <a:effectLst/>
                          <a:latin typeface="Times New Roman" panose="02020603050405020304" pitchFamily="18" charset="0"/>
                          <a:ea typeface="Cambria Math" panose="02040503050406030204" pitchFamily="18" charset="0"/>
                          <a:cs typeface="Times New Roman" panose="02020603050405020304" pitchFamily="18" charset="0"/>
                        </a:rPr>
                        <a:t>Иностранный язык</a:t>
                      </a:r>
                    </a:p>
                  </a:txBody>
                  <a:tcPr marL="68580" marR="68580" marT="0" marB="0"/>
                </a:tc>
                <a:tc>
                  <a:txBody>
                    <a:bodyPr/>
                    <a:lstStyle/>
                    <a:p>
                      <a:pPr algn="ctr">
                        <a:lnSpc>
                          <a:spcPct val="107000"/>
                        </a:lnSpc>
                        <a:spcAft>
                          <a:spcPts val="0"/>
                        </a:spcAft>
                      </a:pPr>
                      <a:r>
                        <a:rPr lang="ru-RU" sz="2000" b="1" kern="100" dirty="0">
                          <a:effectLst/>
                          <a:latin typeface="Times New Roman" panose="02020603050405020304" pitchFamily="18" charset="0"/>
                          <a:ea typeface="Cambria Math" panose="02040503050406030204" pitchFamily="18" charset="0"/>
                          <a:cs typeface="Times New Roman" panose="02020603050405020304" pitchFamily="18" charset="0"/>
                        </a:rPr>
                        <a:t>Комплексная работа( 5-7 </a:t>
                      </a:r>
                      <a:r>
                        <a:rPr lang="ru-RU" sz="2000" b="1" kern="100" dirty="0" err="1">
                          <a:effectLst/>
                          <a:latin typeface="Times New Roman" panose="02020603050405020304" pitchFamily="18" charset="0"/>
                          <a:ea typeface="Cambria Math" panose="02040503050406030204" pitchFamily="18" charset="0"/>
                          <a:cs typeface="Times New Roman" panose="02020603050405020304" pitchFamily="18" charset="0"/>
                        </a:rPr>
                        <a:t>кл</a:t>
                      </a:r>
                      <a:r>
                        <a:rPr lang="ru-RU" sz="2000" b="1" kern="100" dirty="0">
                          <a:effectLst/>
                          <a:latin typeface="Times New Roman" panose="02020603050405020304" pitchFamily="18" charset="0"/>
                          <a:ea typeface="Cambria Math" panose="02040503050406030204" pitchFamily="18" charset="0"/>
                          <a:cs typeface="Times New Roman" panose="02020603050405020304" pitchFamily="18" charset="0"/>
                        </a:rPr>
                        <a:t>.), стандартизированная работа в форме ОГЭ( 8 </a:t>
                      </a:r>
                      <a:r>
                        <a:rPr lang="ru-RU" sz="2000" b="1" kern="100" dirty="0" err="1">
                          <a:effectLst/>
                          <a:latin typeface="Times New Roman" panose="02020603050405020304" pitchFamily="18" charset="0"/>
                          <a:ea typeface="Cambria Math" panose="02040503050406030204" pitchFamily="18" charset="0"/>
                          <a:cs typeface="Times New Roman" panose="02020603050405020304" pitchFamily="18" charset="0"/>
                        </a:rPr>
                        <a:t>кл</a:t>
                      </a:r>
                      <a:r>
                        <a:rPr lang="ru-RU" sz="2000" b="1" kern="100" dirty="0">
                          <a:effectLst/>
                          <a:latin typeface="Times New Roman" panose="02020603050405020304" pitchFamily="18" charset="0"/>
                          <a:ea typeface="Cambria Math" panose="02040503050406030204" pitchFamily="18" charset="0"/>
                          <a:cs typeface="Times New Roman" panose="02020603050405020304" pitchFamily="18" charset="0"/>
                        </a:rPr>
                        <a:t>.)</a:t>
                      </a:r>
                    </a:p>
                  </a:txBody>
                  <a:tcPr marL="68580" marR="68580" marT="0" marB="0"/>
                </a:tc>
                <a:extLst>
                  <a:ext uri="{0D108BD9-81ED-4DB2-BD59-A6C34878D82A}">
                    <a16:rowId xmlns:a16="http://schemas.microsoft.com/office/drawing/2014/main" val="386050210"/>
                  </a:ext>
                </a:extLst>
              </a:tr>
              <a:tr h="374395">
                <a:tc>
                  <a:txBody>
                    <a:bodyPr/>
                    <a:lstStyle/>
                    <a:p>
                      <a:pPr algn="ctr">
                        <a:lnSpc>
                          <a:spcPct val="107000"/>
                        </a:lnSpc>
                        <a:spcAft>
                          <a:spcPts val="0"/>
                        </a:spcAft>
                      </a:pPr>
                      <a:r>
                        <a:rPr lang="ru-RU" sz="2000" b="1" kern="100">
                          <a:effectLst/>
                          <a:latin typeface="Times New Roman" panose="02020603050405020304" pitchFamily="18" charset="0"/>
                          <a:ea typeface="Cambria Math" panose="02040503050406030204" pitchFamily="18" charset="0"/>
                          <a:cs typeface="Times New Roman" panose="02020603050405020304" pitchFamily="18" charset="0"/>
                        </a:rPr>
                        <a:t>История</a:t>
                      </a:r>
                    </a:p>
                  </a:txBody>
                  <a:tcPr marL="68580" marR="68580" marT="0" marB="0"/>
                </a:tc>
                <a:tc rowSpan="3">
                  <a:txBody>
                    <a:bodyPr/>
                    <a:lstStyle/>
                    <a:p>
                      <a:pPr algn="ctr">
                        <a:lnSpc>
                          <a:spcPct val="107000"/>
                        </a:lnSpc>
                        <a:spcAft>
                          <a:spcPts val="0"/>
                        </a:spcAft>
                      </a:pPr>
                      <a:r>
                        <a:rPr lang="ru-RU" sz="2000" b="1" kern="100" dirty="0">
                          <a:effectLst/>
                          <a:latin typeface="Times New Roman" panose="02020603050405020304" pitchFamily="18" charset="0"/>
                          <a:ea typeface="Cambria Math" panose="02040503050406030204" pitchFamily="18" charset="0"/>
                          <a:cs typeface="Times New Roman" panose="02020603050405020304" pitchFamily="18" charset="0"/>
                        </a:rPr>
                        <a:t>Тестирование (5-7 </a:t>
                      </a:r>
                      <a:r>
                        <a:rPr lang="ru-RU" sz="2000" b="1" kern="100" dirty="0" err="1">
                          <a:effectLst/>
                          <a:latin typeface="Times New Roman" panose="02020603050405020304" pitchFamily="18" charset="0"/>
                          <a:ea typeface="Cambria Math" panose="02040503050406030204" pitchFamily="18" charset="0"/>
                          <a:cs typeface="Times New Roman" panose="02020603050405020304" pitchFamily="18" charset="0"/>
                        </a:rPr>
                        <a:t>кл</a:t>
                      </a:r>
                      <a:r>
                        <a:rPr lang="ru-RU" sz="2000" b="1" kern="100" dirty="0">
                          <a:effectLst/>
                          <a:latin typeface="Times New Roman" panose="02020603050405020304" pitchFamily="18" charset="0"/>
                          <a:ea typeface="Cambria Math" panose="02040503050406030204" pitchFamily="18" charset="0"/>
                          <a:cs typeface="Times New Roman" panose="02020603050405020304" pitchFamily="18" charset="0"/>
                        </a:rPr>
                        <a:t>), стандартизированная работа в География форме ОГЭ (8 </a:t>
                      </a:r>
                      <a:r>
                        <a:rPr lang="ru-RU" sz="2000" b="1" kern="100" dirty="0" err="1">
                          <a:effectLst/>
                          <a:latin typeface="Times New Roman" panose="02020603050405020304" pitchFamily="18" charset="0"/>
                          <a:ea typeface="Cambria Math" panose="02040503050406030204" pitchFamily="18" charset="0"/>
                          <a:cs typeface="Times New Roman" panose="02020603050405020304" pitchFamily="18" charset="0"/>
                        </a:rPr>
                        <a:t>кл</a:t>
                      </a:r>
                      <a:r>
                        <a:rPr lang="ru-RU" sz="2000" b="1" kern="100" dirty="0">
                          <a:effectLst/>
                          <a:latin typeface="Times New Roman" panose="02020603050405020304" pitchFamily="18" charset="0"/>
                          <a:ea typeface="Cambria Math" panose="02040503050406030204" pitchFamily="18" charset="0"/>
                          <a:cs typeface="Times New Roman" panose="02020603050405020304" pitchFamily="18" charset="0"/>
                        </a:rPr>
                        <a:t>.)</a:t>
                      </a:r>
                    </a:p>
                  </a:txBody>
                  <a:tcPr marL="68580" marR="68580" marT="0" marB="0"/>
                </a:tc>
                <a:extLst>
                  <a:ext uri="{0D108BD9-81ED-4DB2-BD59-A6C34878D82A}">
                    <a16:rowId xmlns:a16="http://schemas.microsoft.com/office/drawing/2014/main" val="391050110"/>
                  </a:ext>
                </a:extLst>
              </a:tr>
              <a:tr h="374395">
                <a:tc>
                  <a:txBody>
                    <a:bodyPr/>
                    <a:lstStyle/>
                    <a:p>
                      <a:pPr algn="ctr">
                        <a:lnSpc>
                          <a:spcPct val="107000"/>
                        </a:lnSpc>
                        <a:spcAft>
                          <a:spcPts val="0"/>
                        </a:spcAft>
                      </a:pPr>
                      <a:r>
                        <a:rPr lang="ru-RU" sz="2000" b="1" kern="100" dirty="0">
                          <a:effectLst/>
                          <a:latin typeface="Times New Roman" panose="02020603050405020304" pitchFamily="18" charset="0"/>
                          <a:ea typeface="Cambria Math" panose="02040503050406030204" pitchFamily="18" charset="0"/>
                          <a:cs typeface="Times New Roman" panose="02020603050405020304" pitchFamily="18" charset="0"/>
                        </a:rPr>
                        <a:t>География</a:t>
                      </a:r>
                    </a:p>
                  </a:txBody>
                  <a:tcPr marL="68580" marR="68580" marT="0" marB="0"/>
                </a:tc>
                <a:tc vMerge="1">
                  <a:txBody>
                    <a:bodyPr/>
                    <a:lstStyle/>
                    <a:p>
                      <a:endParaRPr lang="ru-RU"/>
                    </a:p>
                  </a:txBody>
                  <a:tcPr/>
                </a:tc>
                <a:extLst>
                  <a:ext uri="{0D108BD9-81ED-4DB2-BD59-A6C34878D82A}">
                    <a16:rowId xmlns:a16="http://schemas.microsoft.com/office/drawing/2014/main" val="3430110557"/>
                  </a:ext>
                </a:extLst>
              </a:tr>
              <a:tr h="374395">
                <a:tc>
                  <a:txBody>
                    <a:bodyPr/>
                    <a:lstStyle/>
                    <a:p>
                      <a:pPr algn="ctr">
                        <a:lnSpc>
                          <a:spcPct val="107000"/>
                        </a:lnSpc>
                        <a:spcAft>
                          <a:spcPts val="0"/>
                        </a:spcAft>
                      </a:pPr>
                      <a:r>
                        <a:rPr lang="ru-RU" sz="2000" b="1" kern="100" dirty="0">
                          <a:effectLst/>
                          <a:latin typeface="Times New Roman" panose="02020603050405020304" pitchFamily="18" charset="0"/>
                          <a:ea typeface="Cambria Math" panose="02040503050406030204" pitchFamily="18" charset="0"/>
                          <a:cs typeface="Times New Roman" panose="02020603050405020304" pitchFamily="18" charset="0"/>
                        </a:rPr>
                        <a:t>Обществознание</a:t>
                      </a:r>
                    </a:p>
                  </a:txBody>
                  <a:tcPr marL="68580" marR="68580" marT="0" marB="0"/>
                </a:tc>
                <a:tc vMerge="1">
                  <a:txBody>
                    <a:bodyPr/>
                    <a:lstStyle/>
                    <a:p>
                      <a:endParaRPr lang="ru-RU"/>
                    </a:p>
                  </a:txBody>
                  <a:tcPr/>
                </a:tc>
                <a:extLst>
                  <a:ext uri="{0D108BD9-81ED-4DB2-BD59-A6C34878D82A}">
                    <a16:rowId xmlns:a16="http://schemas.microsoft.com/office/drawing/2014/main" val="3126747713"/>
                  </a:ext>
                </a:extLst>
              </a:tr>
              <a:tr h="1157850">
                <a:tc>
                  <a:txBody>
                    <a:bodyPr/>
                    <a:lstStyle/>
                    <a:p>
                      <a:pPr algn="ctr">
                        <a:lnSpc>
                          <a:spcPct val="107000"/>
                        </a:lnSpc>
                        <a:spcAft>
                          <a:spcPts val="0"/>
                        </a:spcAft>
                      </a:pPr>
                      <a:r>
                        <a:rPr lang="ru-RU" sz="2000" b="1" kern="100">
                          <a:effectLst/>
                          <a:latin typeface="Times New Roman" panose="02020603050405020304" pitchFamily="18" charset="0"/>
                          <a:ea typeface="Cambria Math" panose="02040503050406030204" pitchFamily="18" charset="0"/>
                          <a:cs typeface="Times New Roman" panose="02020603050405020304" pitchFamily="18" charset="0"/>
                        </a:rPr>
                        <a:t>Математика. Алгебра. Геометрия. Вероятность и статистика</a:t>
                      </a:r>
                    </a:p>
                  </a:txBody>
                  <a:tcPr marL="68580" marR="68580" marT="0" marB="0"/>
                </a:tc>
                <a:tc>
                  <a:txBody>
                    <a:bodyPr/>
                    <a:lstStyle/>
                    <a:p>
                      <a:pPr algn="ctr">
                        <a:lnSpc>
                          <a:spcPct val="107000"/>
                        </a:lnSpc>
                        <a:spcAft>
                          <a:spcPts val="0"/>
                        </a:spcAft>
                      </a:pPr>
                      <a:r>
                        <a:rPr lang="ru-RU" sz="2000" b="1" kern="100" dirty="0">
                          <a:effectLst/>
                          <a:latin typeface="Times New Roman" panose="02020603050405020304" pitchFamily="18" charset="0"/>
                          <a:ea typeface="Cambria Math" panose="02040503050406030204" pitchFamily="18" charset="0"/>
                          <a:cs typeface="Times New Roman" panose="02020603050405020304" pitchFamily="18" charset="0"/>
                        </a:rPr>
                        <a:t>Стандартизированная контрольная работа(5-7 </a:t>
                      </a:r>
                      <a:r>
                        <a:rPr lang="ru-RU" sz="2000" b="1" kern="100" dirty="0" err="1">
                          <a:effectLst/>
                          <a:latin typeface="Times New Roman" panose="02020603050405020304" pitchFamily="18" charset="0"/>
                          <a:ea typeface="Cambria Math" panose="02040503050406030204" pitchFamily="18" charset="0"/>
                          <a:cs typeface="Times New Roman" panose="02020603050405020304" pitchFamily="18" charset="0"/>
                        </a:rPr>
                        <a:t>кл</a:t>
                      </a:r>
                      <a:r>
                        <a:rPr lang="ru-RU" sz="2000" b="1" kern="100" dirty="0">
                          <a:effectLst/>
                          <a:latin typeface="Times New Roman" panose="02020603050405020304" pitchFamily="18" charset="0"/>
                          <a:ea typeface="Cambria Math" panose="02040503050406030204" pitchFamily="18" charset="0"/>
                          <a:cs typeface="Times New Roman" panose="02020603050405020304" pitchFamily="18" charset="0"/>
                        </a:rPr>
                        <a:t>), стандартизированная работа в форме ОГЭ (8 </a:t>
                      </a:r>
                      <a:r>
                        <a:rPr lang="ru-RU" sz="2000" b="1" kern="100" dirty="0" err="1">
                          <a:effectLst/>
                          <a:latin typeface="Times New Roman" panose="02020603050405020304" pitchFamily="18" charset="0"/>
                          <a:ea typeface="Cambria Math" panose="02040503050406030204" pitchFamily="18" charset="0"/>
                          <a:cs typeface="Times New Roman" panose="02020603050405020304" pitchFamily="18" charset="0"/>
                        </a:rPr>
                        <a:t>кл</a:t>
                      </a:r>
                      <a:r>
                        <a:rPr lang="ru-RU" sz="2000" b="1" kern="100" dirty="0">
                          <a:effectLst/>
                          <a:latin typeface="Times New Roman" panose="02020603050405020304" pitchFamily="18" charset="0"/>
                          <a:ea typeface="Cambria Math" panose="02040503050406030204" pitchFamily="18" charset="0"/>
                          <a:cs typeface="Times New Roman" panose="02020603050405020304" pitchFamily="18" charset="0"/>
                        </a:rPr>
                        <a:t>.)</a:t>
                      </a:r>
                    </a:p>
                  </a:txBody>
                  <a:tcPr marL="68580" marR="68580" marT="0" marB="0"/>
                </a:tc>
                <a:extLst>
                  <a:ext uri="{0D108BD9-81ED-4DB2-BD59-A6C34878D82A}">
                    <a16:rowId xmlns:a16="http://schemas.microsoft.com/office/drawing/2014/main" val="1212413673"/>
                  </a:ext>
                </a:extLst>
              </a:tr>
            </a:tbl>
          </a:graphicData>
        </a:graphic>
      </p:graphicFrame>
    </p:spTree>
    <p:extLst>
      <p:ext uri="{BB962C8B-B14F-4D97-AF65-F5344CB8AC3E}">
        <p14:creationId xmlns:p14="http://schemas.microsoft.com/office/powerpoint/2010/main" val="40497293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type="title"/>
          </p:nvPr>
        </p:nvSpPr>
        <p:spPr>
          <a:xfrm>
            <a:off x="718457" y="300189"/>
            <a:ext cx="10515600" cy="655642"/>
          </a:xfrm>
        </p:spPr>
        <p:txBody>
          <a:bodyPr>
            <a:noAutofit/>
          </a:bodyPr>
          <a:lstStyle/>
          <a:p>
            <a:pPr algn="ctr"/>
            <a:r>
              <a:rPr lang="ru-RU" sz="3200" b="1" dirty="0" smtClean="0">
                <a:solidFill>
                  <a:srgbClr val="7030A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Примеры форм  промежуточной аттестации</a:t>
            </a:r>
            <a:endParaRPr lang="ru-RU" sz="3200" b="1" dirty="0">
              <a:solidFill>
                <a:srgbClr val="7030A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endParaRPr>
          </a:p>
        </p:txBody>
      </p:sp>
      <p:graphicFrame>
        <p:nvGraphicFramePr>
          <p:cNvPr id="6" name="Таблица 5"/>
          <p:cNvGraphicFramePr>
            <a:graphicFrameLocks noGrp="1"/>
          </p:cNvGraphicFramePr>
          <p:nvPr>
            <p:extLst>
              <p:ext uri="{D42A27DB-BD31-4B8C-83A1-F6EECF244321}">
                <p14:modId xmlns:p14="http://schemas.microsoft.com/office/powerpoint/2010/main" val="3092197408"/>
              </p:ext>
            </p:extLst>
          </p:nvPr>
        </p:nvGraphicFramePr>
        <p:xfrm>
          <a:off x="122830" y="955830"/>
          <a:ext cx="11764371" cy="6387480"/>
        </p:xfrm>
        <a:graphic>
          <a:graphicData uri="http://schemas.openxmlformats.org/drawingml/2006/table">
            <a:tbl>
              <a:tblPr firstRow="1" firstCol="1" bandRow="1">
                <a:tableStyleId>{5940675A-B579-460E-94D1-54222C63F5DA}</a:tableStyleId>
              </a:tblPr>
              <a:tblGrid>
                <a:gridCol w="1739307">
                  <a:extLst>
                    <a:ext uri="{9D8B030D-6E8A-4147-A177-3AD203B41FA5}">
                      <a16:colId xmlns:a16="http://schemas.microsoft.com/office/drawing/2014/main" val="10861648"/>
                    </a:ext>
                  </a:extLst>
                </a:gridCol>
                <a:gridCol w="6394992">
                  <a:extLst>
                    <a:ext uri="{9D8B030D-6E8A-4147-A177-3AD203B41FA5}">
                      <a16:colId xmlns:a16="http://schemas.microsoft.com/office/drawing/2014/main" val="3378165100"/>
                    </a:ext>
                  </a:extLst>
                </a:gridCol>
                <a:gridCol w="3630072">
                  <a:extLst>
                    <a:ext uri="{9D8B030D-6E8A-4147-A177-3AD203B41FA5}">
                      <a16:colId xmlns:a16="http://schemas.microsoft.com/office/drawing/2014/main" val="2376052994"/>
                    </a:ext>
                  </a:extLst>
                </a:gridCol>
              </a:tblGrid>
              <a:tr h="343223">
                <a:tc>
                  <a:txBody>
                    <a:bodyPr/>
                    <a:lstStyle/>
                    <a:p>
                      <a:pPr algn="ctr">
                        <a:lnSpc>
                          <a:spcPct val="107000"/>
                        </a:lnSpc>
                        <a:spcAft>
                          <a:spcPts val="750"/>
                        </a:spcAft>
                      </a:pPr>
                      <a:r>
                        <a:rPr lang="ru-RU" sz="1800" b="1" kern="0" dirty="0">
                          <a:effectLst/>
                          <a:latin typeface="Times New Roman" panose="02020603050405020304" pitchFamily="18" charset="0"/>
                          <a:cs typeface="Times New Roman" panose="02020603050405020304" pitchFamily="18" charset="0"/>
                        </a:rPr>
                        <a:t>Тип</a:t>
                      </a:r>
                      <a:endParaRPr lang="ru-RU" sz="18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308" marR="41308" marT="41308" marB="41308"/>
                </a:tc>
                <a:tc>
                  <a:txBody>
                    <a:bodyPr/>
                    <a:lstStyle/>
                    <a:p>
                      <a:pPr algn="ctr">
                        <a:lnSpc>
                          <a:spcPct val="107000"/>
                        </a:lnSpc>
                        <a:spcAft>
                          <a:spcPts val="750"/>
                        </a:spcAft>
                      </a:pPr>
                      <a:r>
                        <a:rPr lang="ru-RU" sz="1800" b="1" kern="0" dirty="0">
                          <a:effectLst/>
                          <a:latin typeface="Times New Roman" panose="02020603050405020304" pitchFamily="18" charset="0"/>
                          <a:cs typeface="Times New Roman" panose="02020603050405020304" pitchFamily="18" charset="0"/>
                        </a:rPr>
                        <a:t>Особенности выполнения</a:t>
                      </a:r>
                      <a:endParaRPr lang="ru-RU" sz="18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308" marR="41308" marT="41308" marB="41308"/>
                </a:tc>
                <a:tc>
                  <a:txBody>
                    <a:bodyPr/>
                    <a:lstStyle/>
                    <a:p>
                      <a:pPr algn="ctr">
                        <a:lnSpc>
                          <a:spcPct val="107000"/>
                        </a:lnSpc>
                        <a:spcAft>
                          <a:spcPts val="750"/>
                        </a:spcAft>
                      </a:pPr>
                      <a:r>
                        <a:rPr lang="ru-RU" sz="1800" b="1" kern="0" dirty="0">
                          <a:effectLst/>
                          <a:latin typeface="Times New Roman" panose="02020603050405020304" pitchFamily="18" charset="0"/>
                          <a:cs typeface="Times New Roman" panose="02020603050405020304" pitchFamily="18" charset="0"/>
                        </a:rPr>
                        <a:t>Примеры</a:t>
                      </a:r>
                      <a:endParaRPr lang="ru-RU" sz="18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308" marR="41308" marT="41308" marB="41308"/>
                </a:tc>
                <a:extLst>
                  <a:ext uri="{0D108BD9-81ED-4DB2-BD59-A6C34878D82A}">
                    <a16:rowId xmlns:a16="http://schemas.microsoft.com/office/drawing/2014/main" val="832293004"/>
                  </a:ext>
                </a:extLst>
              </a:tr>
              <a:tr h="1069750">
                <a:tc>
                  <a:txBody>
                    <a:bodyPr/>
                    <a:lstStyle/>
                    <a:p>
                      <a:pPr>
                        <a:lnSpc>
                          <a:spcPct val="107000"/>
                        </a:lnSpc>
                        <a:spcAft>
                          <a:spcPts val="750"/>
                        </a:spcAft>
                      </a:pPr>
                      <a:r>
                        <a:rPr lang="ru-RU" sz="1800" b="1" kern="0" dirty="0">
                          <a:effectLst/>
                          <a:latin typeface="Times New Roman" panose="02020603050405020304" pitchFamily="18" charset="0"/>
                          <a:cs typeface="Times New Roman" panose="02020603050405020304" pitchFamily="18" charset="0"/>
                        </a:rPr>
                        <a:t>Устные</a:t>
                      </a:r>
                      <a:endParaRPr lang="ru-RU" sz="18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308" marR="41308" marT="41308" marB="41308"/>
                </a:tc>
                <a:tc>
                  <a:txBody>
                    <a:bodyPr/>
                    <a:lstStyle/>
                    <a:p>
                      <a:pPr>
                        <a:lnSpc>
                          <a:spcPct val="107000"/>
                        </a:lnSpc>
                        <a:spcAft>
                          <a:spcPts val="750"/>
                        </a:spcAft>
                      </a:pPr>
                      <a:r>
                        <a:rPr lang="ru-RU" sz="1800" kern="0" dirty="0">
                          <a:effectLst/>
                          <a:latin typeface="Times New Roman" panose="02020603050405020304" pitchFamily="18" charset="0"/>
                          <a:cs typeface="Times New Roman" panose="02020603050405020304" pitchFamily="18" charset="0"/>
                        </a:rPr>
                        <a:t>Школьник представляет свои знания и высказывают мысли самостоятельно или с помощью собеседника – в виде диалога</a:t>
                      </a:r>
                      <a:endParaRPr lang="ru-RU" sz="1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308" marR="41308" marT="41308" marB="41308"/>
                </a:tc>
                <a:tc>
                  <a:txBody>
                    <a:bodyPr/>
                    <a:lstStyle/>
                    <a:p>
                      <a:pPr>
                        <a:lnSpc>
                          <a:spcPct val="107000"/>
                        </a:lnSpc>
                        <a:spcAft>
                          <a:spcPts val="750"/>
                        </a:spcAft>
                      </a:pPr>
                      <a:r>
                        <a:rPr lang="ru-RU" sz="1800" kern="0" dirty="0">
                          <a:effectLst/>
                          <a:latin typeface="Times New Roman" panose="02020603050405020304" pitchFamily="18" charset="0"/>
                          <a:cs typeface="Times New Roman" panose="02020603050405020304" pitchFamily="18" charset="0"/>
                        </a:rPr>
                        <a:t>Чтение наизусть, пересказ текста с элементами анализа, сообщение, доклад, презентация, публичное выступление, собеседование, экзамен по билетам</a:t>
                      </a:r>
                      <a:endParaRPr lang="ru-RU" sz="1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308" marR="41308" marT="41308" marB="41308"/>
                </a:tc>
                <a:extLst>
                  <a:ext uri="{0D108BD9-81ED-4DB2-BD59-A6C34878D82A}">
                    <a16:rowId xmlns:a16="http://schemas.microsoft.com/office/drawing/2014/main" val="289613350"/>
                  </a:ext>
                </a:extLst>
              </a:tr>
              <a:tr h="585398">
                <a:tc>
                  <a:txBody>
                    <a:bodyPr/>
                    <a:lstStyle/>
                    <a:p>
                      <a:pPr>
                        <a:lnSpc>
                          <a:spcPct val="107000"/>
                        </a:lnSpc>
                        <a:spcAft>
                          <a:spcPts val="750"/>
                        </a:spcAft>
                      </a:pPr>
                      <a:r>
                        <a:rPr lang="ru-RU" sz="1800" b="1" kern="0" dirty="0">
                          <a:effectLst/>
                          <a:latin typeface="Times New Roman" panose="02020603050405020304" pitchFamily="18" charset="0"/>
                          <a:cs typeface="Times New Roman" panose="02020603050405020304" pitchFamily="18" charset="0"/>
                        </a:rPr>
                        <a:t>Письменные</a:t>
                      </a:r>
                      <a:endParaRPr lang="ru-RU" sz="18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308" marR="41308" marT="41308" marB="41308"/>
                </a:tc>
                <a:tc>
                  <a:txBody>
                    <a:bodyPr/>
                    <a:lstStyle/>
                    <a:p>
                      <a:pPr>
                        <a:lnSpc>
                          <a:spcPct val="107000"/>
                        </a:lnSpc>
                        <a:spcAft>
                          <a:spcPts val="750"/>
                        </a:spcAft>
                      </a:pPr>
                      <a:r>
                        <a:rPr lang="ru-RU" sz="1800" kern="0">
                          <a:effectLst/>
                          <a:latin typeface="Times New Roman" panose="02020603050405020304" pitchFamily="18" charset="0"/>
                          <a:cs typeface="Times New Roman" panose="02020603050405020304" pitchFamily="18" charset="0"/>
                        </a:rPr>
                        <a:t>Ученик выполняет задания и записывает ответы на бумаге или в электронном виде</a:t>
                      </a:r>
                      <a:endParaRPr lang="ru-RU" sz="18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1308" marR="41308" marT="41308" marB="41308"/>
                </a:tc>
                <a:tc>
                  <a:txBody>
                    <a:bodyPr/>
                    <a:lstStyle/>
                    <a:p>
                      <a:pPr>
                        <a:lnSpc>
                          <a:spcPct val="107000"/>
                        </a:lnSpc>
                        <a:spcAft>
                          <a:spcPts val="750"/>
                        </a:spcAft>
                      </a:pPr>
                      <a:r>
                        <a:rPr lang="ru-RU" sz="1800" kern="0" dirty="0">
                          <a:effectLst/>
                          <a:latin typeface="Times New Roman" panose="02020603050405020304" pitchFamily="18" charset="0"/>
                          <a:cs typeface="Times New Roman" panose="02020603050405020304" pitchFamily="18" charset="0"/>
                        </a:rPr>
                        <a:t>Диктант, контрольная работа, тест, задания на основе анализа текста</a:t>
                      </a:r>
                      <a:endParaRPr lang="ru-RU" sz="1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308" marR="41308" marT="41308" marB="41308"/>
                </a:tc>
                <a:extLst>
                  <a:ext uri="{0D108BD9-81ED-4DB2-BD59-A6C34878D82A}">
                    <a16:rowId xmlns:a16="http://schemas.microsoft.com/office/drawing/2014/main" val="2556744298"/>
                  </a:ext>
                </a:extLst>
              </a:tr>
              <a:tr h="1177532">
                <a:tc>
                  <a:txBody>
                    <a:bodyPr/>
                    <a:lstStyle/>
                    <a:p>
                      <a:pPr>
                        <a:lnSpc>
                          <a:spcPct val="107000"/>
                        </a:lnSpc>
                        <a:spcAft>
                          <a:spcPts val="750"/>
                        </a:spcAft>
                      </a:pPr>
                      <a:r>
                        <a:rPr lang="ru-RU" sz="1800" b="1" kern="0" dirty="0">
                          <a:effectLst/>
                          <a:latin typeface="Times New Roman" panose="02020603050405020304" pitchFamily="18" charset="0"/>
                          <a:cs typeface="Times New Roman" panose="02020603050405020304" pitchFamily="18" charset="0"/>
                        </a:rPr>
                        <a:t>Экспертные</a:t>
                      </a:r>
                      <a:endParaRPr lang="ru-RU" sz="18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308" marR="41308" marT="41308" marB="41308"/>
                </a:tc>
                <a:tc>
                  <a:txBody>
                    <a:bodyPr/>
                    <a:lstStyle/>
                    <a:p>
                      <a:pPr>
                        <a:lnSpc>
                          <a:spcPct val="107000"/>
                        </a:lnSpc>
                        <a:spcAft>
                          <a:spcPts val="750"/>
                        </a:spcAft>
                      </a:pPr>
                      <a:r>
                        <a:rPr lang="ru-RU" sz="1800" kern="0" dirty="0">
                          <a:effectLst/>
                          <a:latin typeface="Times New Roman" panose="02020603050405020304" pitchFamily="18" charset="0"/>
                          <a:cs typeface="Times New Roman" panose="02020603050405020304" pitchFamily="18" charset="0"/>
                        </a:rPr>
                        <a:t>Ученик выполняет задания, а педагог один или с коллегами отслеживает результаты, которых достигает ребенок.</a:t>
                      </a:r>
                      <a:endParaRPr lang="ru-RU" sz="1800" kern="100" dirty="0">
                        <a:effectLst/>
                        <a:latin typeface="Times New Roman" panose="02020603050405020304" pitchFamily="18" charset="0"/>
                        <a:cs typeface="Times New Roman" panose="02020603050405020304" pitchFamily="18" charset="0"/>
                      </a:endParaRPr>
                    </a:p>
                    <a:p>
                      <a:pPr>
                        <a:lnSpc>
                          <a:spcPct val="107000"/>
                        </a:lnSpc>
                        <a:spcAft>
                          <a:spcPts val="750"/>
                        </a:spcAft>
                      </a:pPr>
                      <a:r>
                        <a:rPr lang="ru-RU" sz="1800" kern="0" dirty="0">
                          <a:effectLst/>
                          <a:latin typeface="Times New Roman" panose="02020603050405020304" pitchFamily="18" charset="0"/>
                          <a:cs typeface="Times New Roman" panose="02020603050405020304" pitchFamily="18" charset="0"/>
                        </a:rPr>
                        <a:t>Заранее продумайте критерии оценки, оценочные шкалы, подготовить листы наблюдения или экспертного заключения</a:t>
                      </a:r>
                      <a:endParaRPr lang="ru-RU" sz="1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308" marR="41308" marT="41308" marB="41308"/>
                </a:tc>
                <a:tc>
                  <a:txBody>
                    <a:bodyPr/>
                    <a:lstStyle/>
                    <a:p>
                      <a:pPr>
                        <a:lnSpc>
                          <a:spcPct val="107000"/>
                        </a:lnSpc>
                        <a:spcAft>
                          <a:spcPts val="750"/>
                        </a:spcAft>
                      </a:pPr>
                      <a:r>
                        <a:rPr lang="ru-RU" sz="1800" kern="0" dirty="0">
                          <a:effectLst/>
                          <a:latin typeface="Times New Roman" panose="02020603050405020304" pitchFamily="18" charset="0"/>
                          <a:cs typeface="Times New Roman" panose="02020603050405020304" pitchFamily="18" charset="0"/>
                        </a:rPr>
                        <a:t>Ситуационные задачи, кейсы, индивидуальные и групповые проекты, массовые мероприятии – олимпиады, конкурсы и т.д.</a:t>
                      </a:r>
                      <a:endParaRPr lang="ru-RU" sz="1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308" marR="41308" marT="41308" marB="41308"/>
                </a:tc>
                <a:extLst>
                  <a:ext uri="{0D108BD9-81ED-4DB2-BD59-A6C34878D82A}">
                    <a16:rowId xmlns:a16="http://schemas.microsoft.com/office/drawing/2014/main" val="2665529120"/>
                  </a:ext>
                </a:extLst>
              </a:tr>
              <a:tr h="2146236">
                <a:tc>
                  <a:txBody>
                    <a:bodyPr/>
                    <a:lstStyle/>
                    <a:p>
                      <a:pPr>
                        <a:lnSpc>
                          <a:spcPct val="107000"/>
                        </a:lnSpc>
                        <a:spcAft>
                          <a:spcPts val="750"/>
                        </a:spcAft>
                      </a:pPr>
                      <a:r>
                        <a:rPr lang="ru-RU" sz="1800" b="1" kern="0" dirty="0">
                          <a:effectLst/>
                          <a:latin typeface="Times New Roman" panose="02020603050405020304" pitchFamily="18" charset="0"/>
                          <a:cs typeface="Times New Roman" panose="02020603050405020304" pitchFamily="18" charset="0"/>
                        </a:rPr>
                        <a:t>Учет текущих достижений</a:t>
                      </a:r>
                      <a:endParaRPr lang="ru-RU" sz="18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308" marR="41308" marT="41308" marB="41308"/>
                </a:tc>
                <a:tc>
                  <a:txBody>
                    <a:bodyPr/>
                    <a:lstStyle/>
                    <a:p>
                      <a:pPr>
                        <a:lnSpc>
                          <a:spcPct val="107000"/>
                        </a:lnSpc>
                        <a:spcAft>
                          <a:spcPts val="750"/>
                        </a:spcAft>
                      </a:pPr>
                      <a:r>
                        <a:rPr lang="ru-RU" sz="1800" kern="0">
                          <a:effectLst/>
                          <a:latin typeface="Times New Roman" panose="02020603050405020304" pitchFamily="18" charset="0"/>
                          <a:cs typeface="Times New Roman" panose="02020603050405020304" pitchFamily="18" charset="0"/>
                        </a:rPr>
                        <a:t>Такая форма позволяет оценить ученика без его дополнительного участия. По сути это выставление оценки «автоматом». Однако это не будет освобождением от промежуточной аттестации, потому что освобождать учеников от промежуточной аттестации нельзя, чтобы не нарушить их право освоить ООП.</a:t>
                      </a:r>
                      <a:endParaRPr lang="ru-RU" sz="1800" kern="100">
                        <a:effectLst/>
                        <a:latin typeface="Times New Roman" panose="02020603050405020304" pitchFamily="18" charset="0"/>
                        <a:cs typeface="Times New Roman" panose="02020603050405020304" pitchFamily="18" charset="0"/>
                      </a:endParaRPr>
                    </a:p>
                    <a:p>
                      <a:pPr>
                        <a:lnSpc>
                          <a:spcPct val="107000"/>
                        </a:lnSpc>
                        <a:spcAft>
                          <a:spcPts val="750"/>
                        </a:spcAft>
                      </a:pPr>
                      <a:r>
                        <a:rPr lang="ru-RU" sz="1800" kern="0">
                          <a:effectLst/>
                          <a:latin typeface="Times New Roman" panose="02020603050405020304" pitchFamily="18" charset="0"/>
                          <a:cs typeface="Times New Roman" panose="02020603050405020304" pitchFamily="18" charset="0"/>
                        </a:rPr>
                        <a:t>Установите категории учеников, к которым будете применять эту форму. Закрепите перечень засчитываемых достижений</a:t>
                      </a:r>
                      <a:endParaRPr lang="ru-RU" sz="18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1308" marR="41308" marT="41308" marB="41308"/>
                </a:tc>
                <a:tc>
                  <a:txBody>
                    <a:bodyPr/>
                    <a:lstStyle/>
                    <a:p>
                      <a:pPr>
                        <a:lnSpc>
                          <a:spcPct val="107000"/>
                        </a:lnSpc>
                        <a:spcAft>
                          <a:spcPts val="750"/>
                        </a:spcAft>
                      </a:pPr>
                      <a:r>
                        <a:rPr lang="ru-RU" sz="1800" kern="0" dirty="0">
                          <a:effectLst/>
                          <a:latin typeface="Times New Roman" panose="02020603050405020304" pitchFamily="18" charset="0"/>
                          <a:cs typeface="Times New Roman" panose="02020603050405020304" pitchFamily="18" charset="0"/>
                        </a:rPr>
                        <a:t>Учитывайте в качестве промежуточной аттестации оценки за текущие диагностические работы, результаты олимпиад или конкурсов</a:t>
                      </a:r>
                      <a:endParaRPr lang="ru-RU" sz="1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308" marR="41308" marT="41308" marB="41308"/>
                </a:tc>
                <a:extLst>
                  <a:ext uri="{0D108BD9-81ED-4DB2-BD59-A6C34878D82A}">
                    <a16:rowId xmlns:a16="http://schemas.microsoft.com/office/drawing/2014/main" val="1755682756"/>
                  </a:ext>
                </a:extLst>
              </a:tr>
            </a:tbl>
          </a:graphicData>
        </a:graphic>
      </p:graphicFrame>
    </p:spTree>
    <p:extLst>
      <p:ext uri="{BB962C8B-B14F-4D97-AF65-F5344CB8AC3E}">
        <p14:creationId xmlns:p14="http://schemas.microsoft.com/office/powerpoint/2010/main" val="26907224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91319"/>
            <a:ext cx="10515600" cy="5685644"/>
          </a:xfrm>
        </p:spPr>
        <p:txBody>
          <a:bodyPr>
            <a:normAutofit fontScale="85000" lnSpcReduction="10000"/>
          </a:bodyPr>
          <a:lstStyle/>
          <a:p>
            <a:r>
              <a:rPr lang="ru-RU" b="1" i="1" dirty="0">
                <a:latin typeface="Times New Roman" panose="02020603050405020304" pitchFamily="18" charset="0"/>
                <a:cs typeface="Times New Roman" panose="02020603050405020304" pitchFamily="18" charset="0"/>
              </a:rPr>
              <a:t>Комментарий: </a:t>
            </a:r>
            <a:r>
              <a:rPr lang="ru-RU" i="1" dirty="0">
                <a:solidFill>
                  <a:srgbClr val="FF0000"/>
                </a:solidFill>
                <a:latin typeface="Times New Roman" panose="02020603050405020304" pitchFamily="18" charset="0"/>
                <a:cs typeface="Times New Roman" panose="02020603050405020304" pitchFamily="18" charset="0"/>
              </a:rPr>
              <a:t>Текст должен быть составлен с учетом локальной нормативной базы общеобразовательной организации (например, с учетом Положения о текущем контроле успеваемости и промежуточной аттестации и Положения о системе оценивания достижения обучающимися </a:t>
            </a:r>
            <a:r>
              <a:rPr lang="ru-RU" i="1" dirty="0" err="1">
                <a:solidFill>
                  <a:srgbClr val="FF0000"/>
                </a:solidFill>
                <a:latin typeface="Times New Roman" panose="02020603050405020304" pitchFamily="18" charset="0"/>
                <a:cs typeface="Times New Roman" panose="02020603050405020304" pitchFamily="18" charset="0"/>
              </a:rPr>
              <a:t>метапредметных</a:t>
            </a:r>
            <a:r>
              <a:rPr lang="ru-RU" i="1" dirty="0">
                <a:solidFill>
                  <a:srgbClr val="FF0000"/>
                </a:solidFill>
                <a:latin typeface="Times New Roman" panose="02020603050405020304" pitchFamily="18" charset="0"/>
                <a:cs typeface="Times New Roman" panose="02020603050405020304" pitchFamily="18" charset="0"/>
              </a:rPr>
              <a:t> и предметных результатов).</a:t>
            </a:r>
          </a:p>
          <a:p>
            <a:r>
              <a:rPr lang="ru-RU" dirty="0">
                <a:latin typeface="Times New Roman" panose="02020603050405020304" pitchFamily="18" charset="0"/>
                <a:cs typeface="Times New Roman" panose="02020603050405020304" pitchFamily="18" charset="0"/>
              </a:rPr>
              <a:t> В тексте должны быть определены периодичность и формы проведения промежуточной аттестации. </a:t>
            </a:r>
          </a:p>
          <a:p>
            <a:r>
              <a:rPr lang="ru-RU" dirty="0">
                <a:latin typeface="Times New Roman" panose="02020603050405020304" pitchFamily="18" charset="0"/>
                <a:cs typeface="Times New Roman" panose="02020603050405020304" pitchFamily="18" charset="0"/>
              </a:rPr>
              <a:t>Обратите внимание! Отметка за промежуточную аттестацию может выставляться на основании текущего контроля успеваемости или как результат проведения оценочной процедуры. </a:t>
            </a:r>
          </a:p>
          <a:p>
            <a:r>
              <a:rPr lang="ru-RU" dirty="0">
                <a:latin typeface="Times New Roman" panose="02020603050405020304" pitchFamily="18" charset="0"/>
                <a:cs typeface="Times New Roman" panose="02020603050405020304" pitchFamily="18" charset="0"/>
              </a:rPr>
              <a:t>Если промежуточная аттестация проводится как оценочная процедура, заявленная работа должна быть представлена в оценочных материалах.</a:t>
            </a:r>
          </a:p>
          <a:p>
            <a:r>
              <a:rPr lang="ru-RU" dirty="0">
                <a:latin typeface="Times New Roman" panose="02020603050405020304" pitchFamily="18" charset="0"/>
                <a:cs typeface="Times New Roman" panose="02020603050405020304" pitchFamily="18" charset="0"/>
              </a:rPr>
              <a:t> Если промежуточная аттестация проводится как оценочная процедура, то академическая задолженность возникает после написания контрольной работы. Наряду с этим результатом промежуточной аттестации может стать среднее арифметическое четвертных / триместровых отметок, а также итоговой оценочной процедуры по учебному предмету</a:t>
            </a:r>
          </a:p>
        </p:txBody>
      </p:sp>
    </p:spTree>
    <p:extLst>
      <p:ext uri="{BB962C8B-B14F-4D97-AF65-F5344CB8AC3E}">
        <p14:creationId xmlns:p14="http://schemas.microsoft.com/office/powerpoint/2010/main" val="1663060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nvPr>
        </p:nvGraphicFramePr>
        <p:xfrm>
          <a:off x="479685" y="180905"/>
          <a:ext cx="11377535" cy="6311335"/>
        </p:xfrm>
        <a:graphic>
          <a:graphicData uri="http://schemas.openxmlformats.org/drawingml/2006/table">
            <a:tbl>
              <a:tblPr firstRow="1" bandRow="1">
                <a:tableStyleId>{5940675A-B579-460E-94D1-54222C63F5DA}</a:tableStyleId>
              </a:tblPr>
              <a:tblGrid>
                <a:gridCol w="3747909">
                  <a:extLst>
                    <a:ext uri="{9D8B030D-6E8A-4147-A177-3AD203B41FA5}">
                      <a16:colId xmlns:a16="http://schemas.microsoft.com/office/drawing/2014/main" val="3671843964"/>
                    </a:ext>
                  </a:extLst>
                </a:gridCol>
                <a:gridCol w="7629626">
                  <a:extLst>
                    <a:ext uri="{9D8B030D-6E8A-4147-A177-3AD203B41FA5}">
                      <a16:colId xmlns:a16="http://schemas.microsoft.com/office/drawing/2014/main" val="571228771"/>
                    </a:ext>
                  </a:extLst>
                </a:gridCol>
              </a:tblGrid>
              <a:tr h="550615">
                <a:tc>
                  <a:txBody>
                    <a:bodyPr/>
                    <a:lstStyle/>
                    <a:p>
                      <a:pPr algn="ctr"/>
                      <a:r>
                        <a:rPr lang="ru-RU" sz="2400" b="1" dirty="0" smtClean="0">
                          <a:latin typeface="Cambria Math" panose="02040503050406030204" pitchFamily="18" charset="0"/>
                          <a:ea typeface="Cambria Math" panose="02040503050406030204" pitchFamily="18" charset="0"/>
                        </a:rPr>
                        <a:t>Виды оценивания</a:t>
                      </a:r>
                      <a:endParaRPr lang="ru-RU" sz="2400" b="1" dirty="0">
                        <a:latin typeface="Cambria Math" panose="02040503050406030204" pitchFamily="18" charset="0"/>
                        <a:ea typeface="Cambria Math" panose="02040503050406030204" pitchFamily="18" charset="0"/>
                      </a:endParaRPr>
                    </a:p>
                  </a:txBody>
                  <a:tcPr>
                    <a:solidFill>
                      <a:schemeClr val="accent1">
                        <a:lumMod val="40000"/>
                        <a:lumOff val="60000"/>
                      </a:schemeClr>
                    </a:solidFill>
                  </a:tcPr>
                </a:tc>
                <a:tc>
                  <a:txBody>
                    <a:bodyPr/>
                    <a:lstStyle/>
                    <a:p>
                      <a:pPr algn="ctr"/>
                      <a:r>
                        <a:rPr lang="ru-RU" sz="2400" b="1" dirty="0" smtClean="0">
                          <a:latin typeface="Cambria Math" panose="02040503050406030204" pitchFamily="18" charset="0"/>
                          <a:ea typeface="Cambria Math" panose="02040503050406030204" pitchFamily="18" charset="0"/>
                        </a:rPr>
                        <a:t>Объекты оценивания</a:t>
                      </a:r>
                      <a:endParaRPr lang="ru-RU" sz="2400" b="1" dirty="0">
                        <a:latin typeface="Cambria Math" panose="02040503050406030204" pitchFamily="18" charset="0"/>
                        <a:ea typeface="Cambria Math" panose="02040503050406030204" pitchFamily="18" charset="0"/>
                      </a:endParaRPr>
                    </a:p>
                  </a:txBody>
                  <a:tcPr>
                    <a:solidFill>
                      <a:schemeClr val="accent1">
                        <a:lumMod val="40000"/>
                        <a:lumOff val="60000"/>
                      </a:schemeClr>
                    </a:solidFill>
                  </a:tcPr>
                </a:tc>
                <a:extLst>
                  <a:ext uri="{0D108BD9-81ED-4DB2-BD59-A6C34878D82A}">
                    <a16:rowId xmlns:a16="http://schemas.microsoft.com/office/drawing/2014/main" val="2314398677"/>
                  </a:ext>
                </a:extLst>
              </a:tr>
              <a:tr h="2172287">
                <a:tc>
                  <a:txBody>
                    <a:bodyPr/>
                    <a:lstStyle/>
                    <a:p>
                      <a:r>
                        <a:rPr lang="ru-RU" sz="2400" dirty="0" smtClean="0">
                          <a:latin typeface="Cambria Math" panose="02040503050406030204" pitchFamily="18" charset="0"/>
                          <a:ea typeface="Cambria Math" panose="02040503050406030204" pitchFamily="18" charset="0"/>
                        </a:rPr>
                        <a:t>Тематическое</a:t>
                      </a:r>
                      <a:endParaRPr lang="ru-RU" sz="2400" dirty="0">
                        <a:latin typeface="Cambria Math" panose="02040503050406030204" pitchFamily="18" charset="0"/>
                        <a:ea typeface="Cambria Math" panose="02040503050406030204" pitchFamily="18" charset="0"/>
                      </a:endParaRPr>
                    </a:p>
                  </a:txBody>
                  <a:tcPr/>
                </a:tc>
                <a:tc>
                  <a:txBody>
                    <a:bodyPr/>
                    <a:lstStyle/>
                    <a:p>
                      <a:r>
                        <a:rPr lang="ru-RU" sz="2400" dirty="0" smtClean="0">
                          <a:latin typeface="Cambria Math" panose="02040503050406030204" pitchFamily="18" charset="0"/>
                          <a:ea typeface="Cambria Math" panose="02040503050406030204" pitchFamily="18" charset="0"/>
                        </a:rPr>
                        <a:t>Планируемые результаты освоения отдельных тем курса каждого года обучения (если не указаны в федеральной образовательной программе общего образования (ФОП</a:t>
                      </a:r>
                      <a:r>
                        <a:rPr lang="ru-RU" sz="2400" baseline="0" dirty="0" smtClean="0">
                          <a:latin typeface="Cambria Math" panose="02040503050406030204" pitchFamily="18" charset="0"/>
                          <a:ea typeface="Cambria Math" panose="02040503050406030204" pitchFamily="18" charset="0"/>
                        </a:rPr>
                        <a:t> </a:t>
                      </a:r>
                      <a:r>
                        <a:rPr lang="ru-RU" sz="2400" dirty="0" smtClean="0">
                          <a:latin typeface="Cambria Math" panose="02040503050406030204" pitchFamily="18" charset="0"/>
                          <a:ea typeface="Cambria Math" panose="02040503050406030204" pitchFamily="18" charset="0"/>
                        </a:rPr>
                        <a:t>ОО), определяются учителем самостоятельно на основе программы и тематического планирования)</a:t>
                      </a:r>
                      <a:endParaRPr lang="ru-RU" sz="2400" dirty="0">
                        <a:latin typeface="Cambria Math" panose="02040503050406030204" pitchFamily="18" charset="0"/>
                        <a:ea typeface="Cambria Math" panose="02040503050406030204" pitchFamily="18" charset="0"/>
                      </a:endParaRPr>
                    </a:p>
                  </a:txBody>
                  <a:tcPr/>
                </a:tc>
                <a:extLst>
                  <a:ext uri="{0D108BD9-81ED-4DB2-BD59-A6C34878D82A}">
                    <a16:rowId xmlns:a16="http://schemas.microsoft.com/office/drawing/2014/main" val="3073291108"/>
                  </a:ext>
                </a:extLst>
              </a:tr>
              <a:tr h="2172287">
                <a:tc>
                  <a:txBody>
                    <a:bodyPr/>
                    <a:lstStyle/>
                    <a:p>
                      <a:r>
                        <a:rPr lang="ru-RU" sz="2400" dirty="0" smtClean="0">
                          <a:latin typeface="Cambria Math" panose="02040503050406030204" pitchFamily="18" charset="0"/>
                          <a:ea typeface="Cambria Math" panose="02040503050406030204" pitchFamily="18" charset="0"/>
                        </a:rPr>
                        <a:t>Промежуточное </a:t>
                      </a:r>
                      <a:endParaRPr lang="ru-RU" sz="2400" dirty="0">
                        <a:latin typeface="Cambria Math" panose="02040503050406030204" pitchFamily="18" charset="0"/>
                        <a:ea typeface="Cambria Math" panose="02040503050406030204" pitchFamily="18" charset="0"/>
                      </a:endParaRPr>
                    </a:p>
                  </a:txBody>
                  <a:tcPr/>
                </a:tc>
                <a:tc>
                  <a:txBody>
                    <a:bodyPr/>
                    <a:lstStyle/>
                    <a:p>
                      <a:r>
                        <a:rPr lang="ru-RU" sz="2400" dirty="0" smtClean="0">
                          <a:latin typeface="Cambria Math" panose="02040503050406030204" pitchFamily="18" charset="0"/>
                          <a:ea typeface="Cambria Math" panose="02040503050406030204" pitchFamily="18" charset="0"/>
                        </a:rPr>
                        <a:t>Планируемые результаты изучения крупного блока содержания, включающего несколько тем, или комплекса взаимосвязанных универсальных учебных действий, например: работа с информацией, смысловое чтение, финансовая грамотность и др. (указаны во ФГОС ОО и ФОП ОО) </a:t>
                      </a:r>
                      <a:endParaRPr lang="ru-RU" sz="2400" dirty="0">
                        <a:latin typeface="Cambria Math" panose="02040503050406030204" pitchFamily="18" charset="0"/>
                        <a:ea typeface="Cambria Math" panose="02040503050406030204" pitchFamily="18" charset="0"/>
                      </a:endParaRPr>
                    </a:p>
                  </a:txBody>
                  <a:tcPr/>
                </a:tc>
                <a:extLst>
                  <a:ext uri="{0D108BD9-81ED-4DB2-BD59-A6C34878D82A}">
                    <a16:rowId xmlns:a16="http://schemas.microsoft.com/office/drawing/2014/main" val="2645276371"/>
                  </a:ext>
                </a:extLst>
              </a:tr>
              <a:tr h="950376">
                <a:tc>
                  <a:txBody>
                    <a:bodyPr/>
                    <a:lstStyle/>
                    <a:p>
                      <a:r>
                        <a:rPr lang="ru-RU" sz="2400" dirty="0" smtClean="0">
                          <a:latin typeface="Cambria Math" panose="02040503050406030204" pitchFamily="18" charset="0"/>
                          <a:ea typeface="Cambria Math" panose="02040503050406030204" pitchFamily="18" charset="0"/>
                        </a:rPr>
                        <a:t>Итоговое </a:t>
                      </a:r>
                      <a:endParaRPr lang="ru-RU" sz="2400" dirty="0">
                        <a:latin typeface="Cambria Math" panose="02040503050406030204" pitchFamily="18" charset="0"/>
                        <a:ea typeface="Cambria Math" panose="02040503050406030204" pitchFamily="18" charset="0"/>
                      </a:endParaRPr>
                    </a:p>
                  </a:txBody>
                  <a:tcPr/>
                </a:tc>
                <a:tc>
                  <a:txBody>
                    <a:bodyPr/>
                    <a:lstStyle/>
                    <a:p>
                      <a:r>
                        <a:rPr lang="ru-RU" sz="2400" dirty="0" smtClean="0">
                          <a:latin typeface="Cambria Math" panose="02040503050406030204" pitchFamily="18" charset="0"/>
                          <a:ea typeface="Cambria Math" panose="02040503050406030204" pitchFamily="18" charset="0"/>
                        </a:rPr>
                        <a:t>Планируемые результаты освоения курса данного года обучения (указаны ФОП ОО как итог годичного изучения курса) </a:t>
                      </a:r>
                      <a:endParaRPr lang="ru-RU" sz="2400" dirty="0">
                        <a:latin typeface="Cambria Math" panose="02040503050406030204" pitchFamily="18" charset="0"/>
                        <a:ea typeface="Cambria Math" panose="02040503050406030204" pitchFamily="18" charset="0"/>
                      </a:endParaRPr>
                    </a:p>
                  </a:txBody>
                  <a:tcPr/>
                </a:tc>
                <a:extLst>
                  <a:ext uri="{0D108BD9-81ED-4DB2-BD59-A6C34878D82A}">
                    <a16:rowId xmlns:a16="http://schemas.microsoft.com/office/drawing/2014/main" val="772668405"/>
                  </a:ext>
                </a:extLst>
              </a:tr>
            </a:tbl>
          </a:graphicData>
        </a:graphic>
      </p:graphicFrame>
    </p:spTree>
    <p:extLst>
      <p:ext uri="{BB962C8B-B14F-4D97-AF65-F5344CB8AC3E}">
        <p14:creationId xmlns:p14="http://schemas.microsoft.com/office/powerpoint/2010/main" val="1949345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7329" y="1360192"/>
            <a:ext cx="11397342" cy="4529620"/>
          </a:xfrm>
        </p:spPr>
        <p:txBody>
          <a:bodyPr>
            <a:noAutofit/>
          </a:bodyPr>
          <a:lstStyle/>
          <a:p>
            <a:r>
              <a:rPr lang="ru-RU" sz="2400" dirty="0" smtClean="0">
                <a:latin typeface="Times New Roman" panose="02020603050405020304" pitchFamily="18" charset="0"/>
                <a:ea typeface="Cambria Math" panose="02040503050406030204" pitchFamily="18" charset="0"/>
                <a:cs typeface="Times New Roman" panose="02020603050405020304" pitchFamily="18" charset="0"/>
              </a:rPr>
              <a:t>Согласно  </a:t>
            </a:r>
            <a:r>
              <a:rPr lang="ru-RU" sz="2400" dirty="0">
                <a:latin typeface="Times New Roman" panose="02020603050405020304" pitchFamily="18" charset="0"/>
                <a:ea typeface="Cambria Math" panose="02040503050406030204" pitchFamily="18" charset="0"/>
                <a:cs typeface="Times New Roman" panose="02020603050405020304" pitchFamily="18" charset="0"/>
              </a:rPr>
              <a:t>п. 18.25 ФОП </a:t>
            </a:r>
            <a:r>
              <a:rPr lang="ru-RU" sz="2400" dirty="0" smtClean="0">
                <a:latin typeface="Times New Roman" panose="02020603050405020304" pitchFamily="18" charset="0"/>
                <a:ea typeface="Cambria Math" panose="02040503050406030204" pitchFamily="18" charset="0"/>
                <a:cs typeface="Times New Roman" panose="02020603050405020304" pitchFamily="18" charset="0"/>
              </a:rPr>
              <a:t>ООО и СОО, п. 19.35 ФОП НОО, </a:t>
            </a:r>
            <a:r>
              <a:rPr lang="ru-RU" sz="2400" dirty="0">
                <a:latin typeface="Times New Roman" panose="02020603050405020304" pitchFamily="18" charset="0"/>
                <a:ea typeface="Cambria Math" panose="02040503050406030204" pitchFamily="18" charset="0"/>
                <a:cs typeface="Times New Roman" panose="02020603050405020304" pitchFamily="18" charset="0"/>
              </a:rPr>
              <a:t>«особенности оценки по отдельному учебному предмету фиксируются в приложении к ООП </a:t>
            </a:r>
            <a:r>
              <a:rPr lang="ru-RU" sz="2400" dirty="0" smtClean="0">
                <a:latin typeface="Times New Roman" panose="02020603050405020304" pitchFamily="18" charset="0"/>
                <a:ea typeface="Cambria Math" panose="02040503050406030204" pitchFamily="18" charset="0"/>
                <a:cs typeface="Times New Roman" panose="02020603050405020304" pitchFamily="18" charset="0"/>
              </a:rPr>
              <a:t>ОО», следовательно в ООП должно быть приложение, отдельным файлов за рамками целевого, содержательного и организационного раздела ООП.</a:t>
            </a:r>
          </a:p>
          <a:p>
            <a:r>
              <a:rPr lang="ru-RU" sz="2400" dirty="0" smtClean="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 </a:t>
            </a:r>
            <a:r>
              <a:rPr lang="ru-RU" sz="2400" b="1" dirty="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Получается, чтобы составить подраздел «Система оценки достижения планируемых результатов ООП», надо скопировать соответствующий подраздел из ФОП и оформить приложения с особенностями оценки </a:t>
            </a:r>
            <a:r>
              <a:rPr lang="ru-RU" sz="2400" b="1" dirty="0" smtClean="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планируемых результатов (личностных, </a:t>
            </a:r>
            <a:r>
              <a:rPr lang="ru-RU" sz="2400" b="1" dirty="0" err="1" smtClean="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метапредметных</a:t>
            </a:r>
            <a:r>
              <a:rPr lang="ru-RU" sz="2400" b="1" dirty="0" smtClean="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 и предметных).</a:t>
            </a:r>
            <a:endParaRPr lang="ru-RU" sz="2400" b="1" dirty="0" smtClean="0">
              <a:latin typeface="Times New Roman" panose="02020603050405020304" pitchFamily="18" charset="0"/>
              <a:ea typeface="Cambria Math" panose="02040503050406030204" pitchFamily="18" charset="0"/>
              <a:cs typeface="Times New Roman" panose="02020603050405020304" pitchFamily="18" charset="0"/>
            </a:endParaRPr>
          </a:p>
          <a:p>
            <a:r>
              <a:rPr lang="ru-RU" sz="2400" dirty="0" smtClean="0">
                <a:latin typeface="Times New Roman" panose="02020603050405020304" pitchFamily="18" charset="0"/>
                <a:ea typeface="Cambria Math" panose="02040503050406030204" pitchFamily="18" charset="0"/>
                <a:cs typeface="Times New Roman" panose="02020603050405020304" pitchFamily="18" charset="0"/>
              </a:rPr>
              <a:t>Так как  оцениваются результаты освоения рабочих программ учебных предметов, то отделяться от самих учебных предметов в вопросах оценки будет нелогично. Поэтому, ОО должна сначала проработать оценочный модуль в самих РП, а потом вынести отдельным файлом в приложение ООП.</a:t>
            </a:r>
          </a:p>
          <a:p>
            <a:pPr marL="0" indent="0">
              <a:buNone/>
            </a:pPr>
            <a:endParaRPr lang="ru-RU" sz="2400" dirty="0">
              <a:latin typeface="Cambria Math" panose="02040503050406030204" pitchFamily="18" charset="0"/>
              <a:ea typeface="Cambria Math" panose="02040503050406030204" pitchFamily="18" charset="0"/>
            </a:endParaRPr>
          </a:p>
          <a:p>
            <a:pPr marL="0" indent="0">
              <a:buNone/>
            </a:pPr>
            <a:r>
              <a:rPr lang="ru-RU" sz="2400" dirty="0">
                <a:latin typeface="Cambria Math" panose="02040503050406030204" pitchFamily="18" charset="0"/>
                <a:ea typeface="Cambria Math" panose="02040503050406030204" pitchFamily="18" charset="0"/>
              </a:rPr>
              <a:t/>
            </a:r>
            <a:br>
              <a:rPr lang="ru-RU" sz="2400" dirty="0">
                <a:latin typeface="Cambria Math" panose="02040503050406030204" pitchFamily="18" charset="0"/>
                <a:ea typeface="Cambria Math" panose="02040503050406030204" pitchFamily="18" charset="0"/>
              </a:rPr>
            </a:br>
            <a:r>
              <a:rPr lang="ru-RU" sz="2400" dirty="0">
                <a:latin typeface="Cambria Math" panose="02040503050406030204" pitchFamily="18" charset="0"/>
                <a:ea typeface="Cambria Math" panose="02040503050406030204" pitchFamily="18" charset="0"/>
              </a:rPr>
              <a:t/>
            </a:r>
            <a:br>
              <a:rPr lang="ru-RU" sz="2400" dirty="0">
                <a:latin typeface="Cambria Math" panose="02040503050406030204" pitchFamily="18" charset="0"/>
                <a:ea typeface="Cambria Math" panose="02040503050406030204" pitchFamily="18" charset="0"/>
              </a:rPr>
            </a:br>
            <a:r>
              <a:rPr lang="ru-RU" sz="2400" dirty="0">
                <a:latin typeface="Cambria Math" panose="02040503050406030204" pitchFamily="18" charset="0"/>
                <a:ea typeface="Cambria Math" panose="02040503050406030204" pitchFamily="18" charset="0"/>
              </a:rPr>
              <a:t/>
            </a:r>
            <a:br>
              <a:rPr lang="ru-RU" sz="2400" dirty="0">
                <a:latin typeface="Cambria Math" panose="02040503050406030204" pitchFamily="18" charset="0"/>
                <a:ea typeface="Cambria Math" panose="02040503050406030204" pitchFamily="18" charset="0"/>
              </a:rPr>
            </a:br>
            <a:endParaRPr lang="ru-RU" sz="2400" dirty="0">
              <a:latin typeface="Cambria Math" panose="02040503050406030204" pitchFamily="18" charset="0"/>
              <a:ea typeface="Cambria Math" panose="02040503050406030204" pitchFamily="18" charset="0"/>
            </a:endParaRPr>
          </a:p>
          <a:p>
            <a:endParaRPr lang="ru-RU" sz="2400" dirty="0">
              <a:latin typeface="Cambria Math" panose="02040503050406030204" pitchFamily="18" charset="0"/>
              <a:ea typeface="Cambria Math" panose="02040503050406030204" pitchFamily="18" charset="0"/>
            </a:endParaRPr>
          </a:p>
        </p:txBody>
      </p:sp>
      <p:sp>
        <p:nvSpPr>
          <p:cNvPr id="5" name="Заголовок 1"/>
          <p:cNvSpPr>
            <a:spLocks noGrp="1"/>
          </p:cNvSpPr>
          <p:nvPr>
            <p:ph type="title"/>
          </p:nvPr>
        </p:nvSpPr>
        <p:spPr>
          <a:xfrm>
            <a:off x="838200" y="149902"/>
            <a:ext cx="10515600" cy="959370"/>
          </a:xfrm>
        </p:spPr>
        <p:txBody>
          <a:bodyPr>
            <a:noAutofit/>
          </a:bodyPr>
          <a:lstStyle/>
          <a:p>
            <a:pPr algn="ctr"/>
            <a:r>
              <a:rPr lang="ru-RU" sz="3600" b="1" dirty="0" smtClean="0">
                <a:solidFill>
                  <a:srgbClr val="7030A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Система оценки в ООП образовательной организации</a:t>
            </a:r>
            <a:endParaRPr lang="ru-RU" sz="3600" b="1" dirty="0">
              <a:solidFill>
                <a:srgbClr val="7030A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3774498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77586" y="641932"/>
            <a:ext cx="11705148" cy="6216067"/>
          </a:xfrm>
        </p:spPr>
        <p:txBody>
          <a:bodyPr>
            <a:noAutofit/>
          </a:bodyPr>
          <a:lstStyle/>
          <a:p>
            <a:r>
              <a:rPr lang="ru-RU" dirty="0">
                <a:latin typeface="Times New Roman" panose="02020603050405020304" pitchFamily="18" charset="0"/>
                <a:ea typeface="Cambria Math" panose="02040503050406030204" pitchFamily="18" charset="0"/>
                <a:cs typeface="Times New Roman" panose="02020603050405020304" pitchFamily="18" charset="0"/>
              </a:rPr>
              <a:t>Система оценки образовательных результатов определяется </a:t>
            </a:r>
            <a:r>
              <a:rPr lang="ru-RU" dirty="0">
                <a:latin typeface="Times New Roman" panose="02020603050405020304" pitchFamily="18" charset="0"/>
                <a:ea typeface="Cambria Math" panose="02040503050406030204" pitchFamily="18" charset="0"/>
                <a:cs typeface="Times New Roman" panose="02020603050405020304" pitchFamily="18" charset="0"/>
                <a:hlinkClick r:id="rId2"/>
              </a:rPr>
              <a:t>образовательными программами школы</a:t>
            </a:r>
            <a:r>
              <a:rPr lang="ru-RU" dirty="0">
                <a:latin typeface="Times New Roman" panose="02020603050405020304" pitchFamily="18" charset="0"/>
                <a:ea typeface="Cambria Math" panose="02040503050406030204" pitchFamily="18" charset="0"/>
                <a:cs typeface="Times New Roman" panose="02020603050405020304" pitchFamily="18" charset="0"/>
              </a:rPr>
              <a:t>. Однако необязательно излагать в ООП все детали процедуры, достаточно описать общие подходы и принципы. Остальное регулируйте локальными актами и приказами.</a:t>
            </a:r>
          </a:p>
          <a:p>
            <a:r>
              <a:rPr lang="ru-RU" dirty="0">
                <a:latin typeface="Times New Roman" panose="02020603050405020304" pitchFamily="18" charset="0"/>
                <a:ea typeface="Cambria Math" panose="02040503050406030204" pitchFamily="18" charset="0"/>
                <a:cs typeface="Times New Roman" panose="02020603050405020304" pitchFamily="18" charset="0"/>
              </a:rPr>
              <a:t>Основные формы оценки – стартовая диагностика, текущий контроль и промежуточная аттестация. </a:t>
            </a:r>
            <a:endParaRPr lang="ru-RU" dirty="0" smtClean="0">
              <a:latin typeface="Times New Roman" panose="02020603050405020304" pitchFamily="18" charset="0"/>
              <a:ea typeface="Cambria Math" panose="02040503050406030204" pitchFamily="18" charset="0"/>
              <a:cs typeface="Times New Roman" panose="02020603050405020304" pitchFamily="18" charset="0"/>
            </a:endParaRPr>
          </a:p>
          <a:p>
            <a:r>
              <a:rPr lang="ru-RU" dirty="0" smtClean="0">
                <a:latin typeface="Times New Roman" panose="02020603050405020304" pitchFamily="18" charset="0"/>
                <a:ea typeface="Cambria Math" panose="02040503050406030204" pitchFamily="18" charset="0"/>
                <a:cs typeface="Times New Roman" panose="02020603050405020304" pitchFamily="18" charset="0"/>
              </a:rPr>
              <a:t>Закрепить </a:t>
            </a:r>
            <a:r>
              <a:rPr lang="ru-RU" dirty="0">
                <a:latin typeface="Times New Roman" panose="02020603050405020304" pitchFamily="18" charset="0"/>
                <a:ea typeface="Cambria Math" panose="02040503050406030204" pitchFamily="18" charset="0"/>
                <a:cs typeface="Times New Roman" panose="02020603050405020304" pitchFamily="18" charset="0"/>
              </a:rPr>
              <a:t>их в обязательном локальном акте о периодичности и порядке текущего контроля успеваемости и промежуточной аттестации (</a:t>
            </a:r>
            <a:r>
              <a:rPr lang="ru-RU" dirty="0">
                <a:latin typeface="Times New Roman" panose="02020603050405020304" pitchFamily="18" charset="0"/>
                <a:ea typeface="Cambria Math" panose="02040503050406030204" pitchFamily="18" charset="0"/>
                <a:cs typeface="Times New Roman" panose="02020603050405020304" pitchFamily="18" charset="0"/>
                <a:hlinkClick r:id="rId3"/>
              </a:rPr>
              <a:t>ч. 2 ст. 30 Федерального закона от 29.12.2012 № 273-ФЗ</a:t>
            </a:r>
            <a:r>
              <a:rPr lang="ru-RU" dirty="0">
                <a:latin typeface="Times New Roman" panose="02020603050405020304" pitchFamily="18" charset="0"/>
                <a:ea typeface="Cambria Math" panose="02040503050406030204" pitchFamily="18" charset="0"/>
                <a:cs typeface="Times New Roman" panose="02020603050405020304" pitchFamily="18" charset="0"/>
              </a:rPr>
              <a:t>). </a:t>
            </a:r>
            <a:endParaRPr lang="ru-RU" dirty="0" smtClean="0">
              <a:latin typeface="Times New Roman" panose="02020603050405020304" pitchFamily="18" charset="0"/>
              <a:ea typeface="Cambria Math" panose="02040503050406030204" pitchFamily="18" charset="0"/>
              <a:cs typeface="Times New Roman" panose="02020603050405020304" pitchFamily="18" charset="0"/>
            </a:endParaRPr>
          </a:p>
          <a:p>
            <a:r>
              <a:rPr lang="ru-RU" dirty="0" smtClean="0">
                <a:latin typeface="Times New Roman" panose="02020603050405020304" pitchFamily="18" charset="0"/>
                <a:ea typeface="Cambria Math" panose="02040503050406030204" pitchFamily="18" charset="0"/>
                <a:cs typeface="Times New Roman" panose="02020603050405020304" pitchFamily="18" charset="0"/>
              </a:rPr>
              <a:t>Скопировать </a:t>
            </a:r>
            <a:r>
              <a:rPr lang="ru-RU" dirty="0">
                <a:latin typeface="Times New Roman" panose="02020603050405020304" pitchFamily="18" charset="0"/>
                <a:ea typeface="Cambria Math" panose="02040503050406030204" pitchFamily="18" charset="0"/>
                <a:cs typeface="Times New Roman" panose="02020603050405020304" pitchFamily="18" charset="0"/>
              </a:rPr>
              <a:t>в него общие нормы из ФОП НОО, ООО и СОО. </a:t>
            </a:r>
            <a:endParaRPr lang="ru-RU" dirty="0" smtClean="0">
              <a:latin typeface="Times New Roman" panose="02020603050405020304" pitchFamily="18" charset="0"/>
              <a:ea typeface="Cambria Math" panose="02040503050406030204" pitchFamily="18" charset="0"/>
              <a:cs typeface="Times New Roman" panose="02020603050405020304" pitchFamily="18" charset="0"/>
            </a:endParaRPr>
          </a:p>
          <a:p>
            <a:r>
              <a:rPr lang="ru-RU" dirty="0" smtClean="0">
                <a:latin typeface="Times New Roman" panose="02020603050405020304" pitchFamily="18" charset="0"/>
                <a:ea typeface="Cambria Math" panose="02040503050406030204" pitchFamily="18" charset="0"/>
                <a:cs typeface="Times New Roman" panose="02020603050405020304" pitchFamily="18" charset="0"/>
              </a:rPr>
              <a:t>Конкретизировать  </a:t>
            </a:r>
            <a:r>
              <a:rPr lang="ru-RU" dirty="0">
                <a:latin typeface="Times New Roman" panose="02020603050405020304" pitchFamily="18" charset="0"/>
                <a:ea typeface="Cambria Math" panose="02040503050406030204" pitchFamily="18" charset="0"/>
                <a:cs typeface="Times New Roman" panose="02020603050405020304" pitchFamily="18" charset="0"/>
              </a:rPr>
              <a:t>детали процедуры в соответствии со сложившимися правилами оценки в школе, ее задачами, потребностями детей. </a:t>
            </a:r>
          </a:p>
          <a:p>
            <a:pPr marL="0" indent="0">
              <a:buNone/>
            </a:pPr>
            <a:r>
              <a:rPr lang="ru-RU" dirty="0">
                <a:latin typeface="Cambria Math" panose="02040503050406030204" pitchFamily="18" charset="0"/>
                <a:ea typeface="Cambria Math" panose="02040503050406030204" pitchFamily="18" charset="0"/>
              </a:rPr>
              <a:t/>
            </a:r>
            <a:br>
              <a:rPr lang="ru-RU" dirty="0">
                <a:latin typeface="Cambria Math" panose="02040503050406030204" pitchFamily="18" charset="0"/>
                <a:ea typeface="Cambria Math" panose="02040503050406030204" pitchFamily="18" charset="0"/>
              </a:rPr>
            </a:br>
            <a:r>
              <a:rPr lang="ru-RU" dirty="0">
                <a:latin typeface="Cambria Math" panose="02040503050406030204" pitchFamily="18" charset="0"/>
                <a:ea typeface="Cambria Math" panose="02040503050406030204" pitchFamily="18" charset="0"/>
              </a:rPr>
              <a:t/>
            </a:r>
            <a:br>
              <a:rPr lang="ru-RU" dirty="0">
                <a:latin typeface="Cambria Math" panose="02040503050406030204" pitchFamily="18" charset="0"/>
                <a:ea typeface="Cambria Math" panose="02040503050406030204" pitchFamily="18" charset="0"/>
              </a:rPr>
            </a:br>
            <a:endParaRPr lang="ru-RU" dirty="0">
              <a:latin typeface="Cambria Math" panose="02040503050406030204" pitchFamily="18" charset="0"/>
              <a:ea typeface="Cambria Math" panose="02040503050406030204" pitchFamily="18" charset="0"/>
            </a:endParaRPr>
          </a:p>
          <a:p>
            <a:endParaRPr lang="ru-RU" dirty="0">
              <a:latin typeface="Cambria Math" panose="02040503050406030204" pitchFamily="18" charset="0"/>
              <a:ea typeface="Cambria Math" panose="02040503050406030204" pitchFamily="18" charset="0"/>
            </a:endParaRPr>
          </a:p>
        </p:txBody>
      </p:sp>
      <p:sp>
        <p:nvSpPr>
          <p:cNvPr id="5" name="Заголовок 1"/>
          <p:cNvSpPr>
            <a:spLocks noGrp="1"/>
          </p:cNvSpPr>
          <p:nvPr>
            <p:ph type="title"/>
          </p:nvPr>
        </p:nvSpPr>
        <p:spPr>
          <a:xfrm>
            <a:off x="718457" y="95473"/>
            <a:ext cx="10515600" cy="655642"/>
          </a:xfrm>
        </p:spPr>
        <p:txBody>
          <a:bodyPr>
            <a:noAutofit/>
          </a:bodyPr>
          <a:lstStyle/>
          <a:p>
            <a:pPr algn="ctr"/>
            <a:r>
              <a:rPr lang="ru-RU" sz="2800" b="1" dirty="0" smtClean="0">
                <a:solidFill>
                  <a:srgbClr val="7030A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В каких документах закрепить систему оценки</a:t>
            </a:r>
            <a:endParaRPr lang="ru-RU" sz="2800" b="1" dirty="0">
              <a:solidFill>
                <a:srgbClr val="7030A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525455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77586" y="1045030"/>
            <a:ext cx="11397342" cy="5834742"/>
          </a:xfrm>
        </p:spPr>
        <p:txBody>
          <a:bodyPr>
            <a:noAutofit/>
          </a:bodyPr>
          <a:lstStyle/>
          <a:p>
            <a:r>
              <a:rPr lang="ru-RU" dirty="0" smtClean="0">
                <a:latin typeface="Times New Roman" panose="02020603050405020304" pitchFamily="18" charset="0"/>
                <a:ea typeface="Cambria Math" panose="02040503050406030204" pitchFamily="18" charset="0"/>
                <a:cs typeface="Times New Roman" panose="02020603050405020304" pitchFamily="18" charset="0"/>
              </a:rPr>
              <a:t>Поручить </a:t>
            </a:r>
            <a:r>
              <a:rPr lang="ru-RU" dirty="0">
                <a:latin typeface="Times New Roman" panose="02020603050405020304" pitchFamily="18" charset="0"/>
                <a:ea typeface="Cambria Math" panose="02040503050406030204" pitchFamily="18" charset="0"/>
                <a:cs typeface="Times New Roman" panose="02020603050405020304" pitchFamily="18" charset="0"/>
              </a:rPr>
              <a:t>педагогу-психологу вести психолого-педагогическое наблюдение в рамках реализации ООП, в том числе программы формирования УУД, рабочей программы воспитания. Это удобно, поскольку психолог должен участвовать в разработке этих программ и проводить мониторинг личностной и </a:t>
            </a:r>
            <a:r>
              <a:rPr lang="ru-RU" dirty="0" err="1">
                <a:latin typeface="Times New Roman" panose="02020603050405020304" pitchFamily="18" charset="0"/>
                <a:ea typeface="Cambria Math" panose="02040503050406030204" pitchFamily="18" charset="0"/>
                <a:cs typeface="Times New Roman" panose="02020603050405020304" pitchFamily="18" charset="0"/>
              </a:rPr>
              <a:t>метапредметной</a:t>
            </a:r>
            <a:r>
              <a:rPr lang="ru-RU" dirty="0">
                <a:latin typeface="Times New Roman" panose="02020603050405020304" pitchFamily="18" charset="0"/>
                <a:ea typeface="Cambria Math" panose="02040503050406030204" pitchFamily="18" charset="0"/>
                <a:cs typeface="Times New Roman" panose="02020603050405020304" pitchFamily="18" charset="0"/>
              </a:rPr>
              <a:t> составляющей результатов освоения ООП (</a:t>
            </a:r>
            <a:r>
              <a:rPr lang="ru-RU" dirty="0">
                <a:latin typeface="Times New Roman" panose="02020603050405020304" pitchFamily="18" charset="0"/>
                <a:ea typeface="Cambria Math" panose="02040503050406030204" pitchFamily="18" charset="0"/>
                <a:cs typeface="Times New Roman" panose="02020603050405020304" pitchFamily="18" charset="0"/>
                <a:hlinkClick r:id="rId2"/>
              </a:rPr>
              <a:t>приказ Минтруда от 24.07.2015 № </a:t>
            </a:r>
            <a:r>
              <a:rPr lang="ru-RU" dirty="0" smtClean="0">
                <a:latin typeface="Times New Roman" panose="02020603050405020304" pitchFamily="18" charset="0"/>
                <a:ea typeface="Cambria Math" panose="02040503050406030204" pitchFamily="18" charset="0"/>
                <a:cs typeface="Times New Roman" panose="02020603050405020304" pitchFamily="18" charset="0"/>
                <a:hlinkClick r:id="rId2"/>
              </a:rPr>
              <a:t>514н</a:t>
            </a:r>
            <a:r>
              <a:rPr lang="ru-RU" dirty="0" smtClean="0">
                <a:latin typeface="Times New Roman" panose="02020603050405020304" pitchFamily="18" charset="0"/>
                <a:ea typeface="Cambria Math" panose="02040503050406030204" pitchFamily="18" charset="0"/>
                <a:cs typeface="Times New Roman" panose="02020603050405020304" pitchFamily="18" charset="0"/>
              </a:rPr>
              <a:t> трудовая функция 3.1.1"Педагог-психолог </a:t>
            </a:r>
            <a:r>
              <a:rPr lang="ru-RU" dirty="0">
                <a:latin typeface="Times New Roman" panose="02020603050405020304" pitchFamily="18" charset="0"/>
                <a:ea typeface="Cambria Math" panose="02040503050406030204" pitchFamily="18" charset="0"/>
                <a:cs typeface="Times New Roman" panose="02020603050405020304" pitchFamily="18" charset="0"/>
              </a:rPr>
              <a:t>(психолог в сфере образования)").</a:t>
            </a:r>
          </a:p>
          <a:p>
            <a:r>
              <a:rPr lang="ru-RU" dirty="0">
                <a:latin typeface="Times New Roman" panose="02020603050405020304" pitchFamily="18" charset="0"/>
                <a:ea typeface="Cambria Math" panose="02040503050406030204" pitchFamily="18" charset="0"/>
                <a:cs typeface="Times New Roman" panose="02020603050405020304" pitchFamily="18" charset="0"/>
              </a:rPr>
              <a:t>Включите внутренний мониторинг образовательных достижений учеников в систему ВСОКО. Ее специально для этого и создают, поскольку результаты учеников – один из главных показателей качества образования в школе.</a:t>
            </a:r>
          </a:p>
          <a:p>
            <a:pPr marL="0" indent="0">
              <a:buNone/>
            </a:pPr>
            <a:r>
              <a:rPr lang="ru-RU" dirty="0">
                <a:latin typeface="Cambria Math" panose="02040503050406030204" pitchFamily="18" charset="0"/>
                <a:ea typeface="Cambria Math" panose="02040503050406030204" pitchFamily="18" charset="0"/>
              </a:rPr>
              <a:t/>
            </a:r>
            <a:br>
              <a:rPr lang="ru-RU" dirty="0">
                <a:latin typeface="Cambria Math" panose="02040503050406030204" pitchFamily="18" charset="0"/>
                <a:ea typeface="Cambria Math" panose="02040503050406030204" pitchFamily="18" charset="0"/>
              </a:rPr>
            </a:br>
            <a:r>
              <a:rPr lang="ru-RU" dirty="0">
                <a:latin typeface="Cambria Math" panose="02040503050406030204" pitchFamily="18" charset="0"/>
                <a:ea typeface="Cambria Math" panose="02040503050406030204" pitchFamily="18" charset="0"/>
              </a:rPr>
              <a:t/>
            </a:r>
            <a:br>
              <a:rPr lang="ru-RU" dirty="0">
                <a:latin typeface="Cambria Math" panose="02040503050406030204" pitchFamily="18" charset="0"/>
                <a:ea typeface="Cambria Math" panose="02040503050406030204" pitchFamily="18" charset="0"/>
              </a:rPr>
            </a:br>
            <a:endParaRPr lang="ru-RU" dirty="0">
              <a:latin typeface="Cambria Math" panose="02040503050406030204" pitchFamily="18" charset="0"/>
              <a:ea typeface="Cambria Math" panose="02040503050406030204" pitchFamily="18" charset="0"/>
            </a:endParaRPr>
          </a:p>
          <a:p>
            <a:endParaRPr lang="ru-RU" dirty="0">
              <a:latin typeface="Cambria Math" panose="02040503050406030204" pitchFamily="18" charset="0"/>
              <a:ea typeface="Cambria Math" panose="02040503050406030204" pitchFamily="18" charset="0"/>
            </a:endParaRPr>
          </a:p>
        </p:txBody>
      </p:sp>
      <p:sp>
        <p:nvSpPr>
          <p:cNvPr id="5" name="Заголовок 1"/>
          <p:cNvSpPr>
            <a:spLocks noGrp="1"/>
          </p:cNvSpPr>
          <p:nvPr>
            <p:ph type="title"/>
          </p:nvPr>
        </p:nvSpPr>
        <p:spPr>
          <a:xfrm>
            <a:off x="718457" y="95473"/>
            <a:ext cx="10515600" cy="655642"/>
          </a:xfrm>
        </p:spPr>
        <p:txBody>
          <a:bodyPr>
            <a:noAutofit/>
          </a:bodyPr>
          <a:lstStyle/>
          <a:p>
            <a:pPr algn="ctr"/>
            <a:r>
              <a:rPr lang="ru-RU" sz="2800" b="1" dirty="0" smtClean="0">
                <a:solidFill>
                  <a:srgbClr val="7030A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В каких документах закрепить систему оценки</a:t>
            </a:r>
            <a:endParaRPr lang="ru-RU" sz="2800" b="1" dirty="0">
              <a:solidFill>
                <a:srgbClr val="7030A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479637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29657" y="319489"/>
            <a:ext cx="11501609" cy="5857474"/>
          </a:xfrm>
        </p:spPr>
        <p:txBody>
          <a:bodyPr>
            <a:normAutofit fontScale="85000" lnSpcReduction="20000"/>
          </a:bodyPr>
          <a:lstStyle/>
          <a:p>
            <a:pPr marL="0" indent="0">
              <a:buNone/>
            </a:pPr>
            <a:r>
              <a:rPr lang="ru-RU" sz="3000" dirty="0">
                <a:latin typeface="Times New Roman" panose="02020603050405020304" pitchFamily="18" charset="0"/>
                <a:ea typeface="Cambria Math" panose="02040503050406030204" pitchFamily="18" charset="0"/>
                <a:cs typeface="Times New Roman" panose="02020603050405020304" pitchFamily="18" charset="0"/>
              </a:rPr>
              <a:t>Чтобы прописать в рабочей программе предметные результаты, придерживайтесь алгоритма. Он поможет учесть требования ФОП и стандартов. Действуйте пошагово:</a:t>
            </a:r>
          </a:p>
          <a:p>
            <a:pPr lvl="0"/>
            <a:r>
              <a:rPr lang="ru-RU" sz="3000" b="1" dirty="0">
                <a:latin typeface="Times New Roman" panose="02020603050405020304" pitchFamily="18" charset="0"/>
                <a:ea typeface="Cambria Math" panose="02040503050406030204" pitchFamily="18" charset="0"/>
                <a:cs typeface="Times New Roman" panose="02020603050405020304" pitchFamily="18" charset="0"/>
              </a:rPr>
              <a:t>шаг 1 </a:t>
            </a:r>
            <a:r>
              <a:rPr lang="ru-RU" sz="3000" dirty="0">
                <a:latin typeface="Times New Roman" panose="02020603050405020304" pitchFamily="18" charset="0"/>
                <a:ea typeface="Cambria Math" panose="02040503050406030204" pitchFamily="18" charset="0"/>
                <a:cs typeface="Times New Roman" panose="02020603050405020304" pitchFamily="18" charset="0"/>
              </a:rPr>
              <a:t>– изучите требования к предметным результатам во ФГОС;</a:t>
            </a:r>
          </a:p>
          <a:p>
            <a:pPr lvl="0"/>
            <a:r>
              <a:rPr lang="ru-RU" sz="3000" b="1" dirty="0">
                <a:latin typeface="Times New Roman" panose="02020603050405020304" pitchFamily="18" charset="0"/>
                <a:ea typeface="Cambria Math" panose="02040503050406030204" pitchFamily="18" charset="0"/>
                <a:cs typeface="Times New Roman" panose="02020603050405020304" pitchFamily="18" charset="0"/>
              </a:rPr>
              <a:t>шаг 2</a:t>
            </a:r>
            <a:r>
              <a:rPr lang="ru-RU" sz="3000" dirty="0">
                <a:latin typeface="Times New Roman" panose="02020603050405020304" pitchFamily="18" charset="0"/>
                <a:ea typeface="Cambria Math" panose="02040503050406030204" pitchFamily="18" charset="0"/>
                <a:cs typeface="Times New Roman" panose="02020603050405020304" pitchFamily="18" charset="0"/>
              </a:rPr>
              <a:t> – соотнесите предметные результаты, которые указали во ФГОС, с требованиями в </a:t>
            </a:r>
            <a:r>
              <a:rPr lang="ru-RU" sz="3000" dirty="0" smtClean="0">
                <a:latin typeface="Times New Roman" panose="02020603050405020304" pitchFamily="18" charset="0"/>
                <a:ea typeface="Cambria Math" panose="02040503050406030204" pitchFamily="18" charset="0"/>
                <a:cs typeface="Times New Roman" panose="02020603050405020304" pitchFamily="18" charset="0"/>
              </a:rPr>
              <a:t>ФРП</a:t>
            </a:r>
            <a:r>
              <a:rPr lang="en-US" sz="3000" dirty="0" smtClean="0">
                <a:latin typeface="Times New Roman" panose="02020603050405020304" pitchFamily="18" charset="0"/>
                <a:ea typeface="Cambria Math" panose="02040503050406030204" pitchFamily="18" charset="0"/>
                <a:cs typeface="Times New Roman" panose="02020603050405020304" pitchFamily="18" charset="0"/>
              </a:rPr>
              <a:t> (</a:t>
            </a:r>
            <a:r>
              <a:rPr lang="ru-RU" sz="3000" dirty="0" smtClean="0">
                <a:latin typeface="Times New Roman" panose="02020603050405020304" pitchFamily="18" charset="0"/>
                <a:ea typeface="Cambria Math" panose="02040503050406030204" pitchFamily="18" charset="0"/>
                <a:cs typeface="Times New Roman" panose="02020603050405020304" pitchFamily="18" charset="0"/>
              </a:rPr>
              <a:t>с основными  видами деятельности в тематическом планировании);</a:t>
            </a:r>
            <a:endParaRPr lang="ru-RU" sz="3000" dirty="0">
              <a:latin typeface="Times New Roman" panose="02020603050405020304" pitchFamily="18" charset="0"/>
              <a:ea typeface="Cambria Math" panose="02040503050406030204" pitchFamily="18" charset="0"/>
              <a:cs typeface="Times New Roman" panose="02020603050405020304" pitchFamily="18" charset="0"/>
            </a:endParaRPr>
          </a:p>
          <a:p>
            <a:pPr lvl="0"/>
            <a:r>
              <a:rPr lang="ru-RU" sz="3000" b="1" dirty="0">
                <a:latin typeface="Times New Roman" panose="02020603050405020304" pitchFamily="18" charset="0"/>
                <a:ea typeface="Cambria Math" panose="02040503050406030204" pitchFamily="18" charset="0"/>
                <a:cs typeface="Times New Roman" panose="02020603050405020304" pitchFamily="18" charset="0"/>
              </a:rPr>
              <a:t>шаг 3</a:t>
            </a:r>
            <a:r>
              <a:rPr lang="ru-RU" sz="3000" dirty="0">
                <a:latin typeface="Times New Roman" panose="02020603050405020304" pitchFamily="18" charset="0"/>
                <a:ea typeface="Cambria Math" panose="02040503050406030204" pitchFamily="18" charset="0"/>
                <a:cs typeface="Times New Roman" panose="02020603050405020304" pitchFamily="18" charset="0"/>
              </a:rPr>
              <a:t> – включите требования к предметным результатам из ФРП. Конкретизируйте требования по годам обучения;</a:t>
            </a:r>
          </a:p>
          <a:p>
            <a:pPr lvl="0"/>
            <a:r>
              <a:rPr lang="ru-RU" sz="3000" b="1" dirty="0">
                <a:latin typeface="Times New Roman" panose="02020603050405020304" pitchFamily="18" charset="0"/>
                <a:ea typeface="Cambria Math" panose="02040503050406030204" pitchFamily="18" charset="0"/>
                <a:cs typeface="Times New Roman" panose="02020603050405020304" pitchFamily="18" charset="0"/>
              </a:rPr>
              <a:t>шаг 4</a:t>
            </a:r>
            <a:r>
              <a:rPr lang="ru-RU" sz="3000" dirty="0">
                <a:latin typeface="Times New Roman" panose="02020603050405020304" pitchFamily="18" charset="0"/>
                <a:ea typeface="Cambria Math" panose="02040503050406030204" pitchFamily="18" charset="0"/>
                <a:cs typeface="Times New Roman" panose="02020603050405020304" pitchFamily="18" charset="0"/>
              </a:rPr>
              <a:t> – дополните требования к предметным результатам, если составляете рабочую программу углубленного изучения предмета. Ориентируйтесь на ФГОС – в стандартах прописали требования к предметным результатам углубленного изучения отдельных предметов;</a:t>
            </a:r>
          </a:p>
          <a:p>
            <a:pPr lvl="0"/>
            <a:r>
              <a:rPr lang="ru-RU" sz="3000" b="1" dirty="0">
                <a:latin typeface="Times New Roman" panose="02020603050405020304" pitchFamily="18" charset="0"/>
                <a:ea typeface="Cambria Math" panose="02040503050406030204" pitchFamily="18" charset="0"/>
                <a:cs typeface="Times New Roman" panose="02020603050405020304" pitchFamily="18" charset="0"/>
              </a:rPr>
              <a:t>шаг 5</a:t>
            </a:r>
            <a:r>
              <a:rPr lang="ru-RU" sz="3000" dirty="0">
                <a:latin typeface="Times New Roman" panose="02020603050405020304" pitchFamily="18" charset="0"/>
                <a:ea typeface="Cambria Math" panose="02040503050406030204" pitchFamily="18" charset="0"/>
                <a:cs typeface="Times New Roman" panose="02020603050405020304" pitchFamily="18" charset="0"/>
              </a:rPr>
              <a:t> – соотнесите дидактические единицы, темы из раздела «Содержание учебного предмета» с планируемыми предметными результатами. Они должны совпадать;</a:t>
            </a:r>
          </a:p>
          <a:p>
            <a:pPr lvl="0"/>
            <a:r>
              <a:rPr lang="ru-RU" sz="3000" b="1" dirty="0">
                <a:latin typeface="Times New Roman" panose="02020603050405020304" pitchFamily="18" charset="0"/>
                <a:ea typeface="Cambria Math" panose="02040503050406030204" pitchFamily="18" charset="0"/>
                <a:cs typeface="Times New Roman" panose="02020603050405020304" pitchFamily="18" charset="0"/>
              </a:rPr>
              <a:t>шаг 6</a:t>
            </a:r>
            <a:r>
              <a:rPr lang="ru-RU" sz="3000" dirty="0">
                <a:latin typeface="Times New Roman" panose="02020603050405020304" pitchFamily="18" charset="0"/>
                <a:ea typeface="Cambria Math" panose="02040503050406030204" pitchFamily="18" charset="0"/>
                <a:cs typeface="Times New Roman" panose="02020603050405020304" pitchFamily="18" charset="0"/>
              </a:rPr>
              <a:t> – сформируйте оценочные материалы, которые учитывают требования ФРП к предметным результатам.</a:t>
            </a:r>
          </a:p>
          <a:p>
            <a:endParaRPr lang="ru-RU" dirty="0"/>
          </a:p>
        </p:txBody>
      </p:sp>
    </p:spTree>
    <p:extLst>
      <p:ext uri="{BB962C8B-B14F-4D97-AF65-F5344CB8AC3E}">
        <p14:creationId xmlns:p14="http://schemas.microsoft.com/office/powerpoint/2010/main" val="14868378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86439"/>
            <a:ext cx="10515600" cy="5890524"/>
          </a:xfrm>
        </p:spPr>
        <p:txBody>
          <a:bodyPr/>
          <a:lstStyle/>
          <a:p>
            <a:r>
              <a:rPr lang="ru-RU" sz="3200" dirty="0">
                <a:latin typeface="Times New Roman" panose="02020603050405020304" pitchFamily="18" charset="0"/>
                <a:ea typeface="Cambria Math" panose="02040503050406030204" pitchFamily="18" charset="0"/>
                <a:cs typeface="Times New Roman" panose="02020603050405020304" pitchFamily="18" charset="0"/>
              </a:rPr>
              <a:t>Педагог  должен сформулировать в рабочей программе особенности оценки достижения планируемых результатов по учебному предмету. Необходимо указать, с помощью каких инструментов будете оценивать каждый результат в каждом классе. </a:t>
            </a:r>
            <a:endParaRPr lang="ru-RU" sz="3200" dirty="0" smtClean="0">
              <a:latin typeface="Times New Roman" panose="02020603050405020304" pitchFamily="18" charset="0"/>
              <a:ea typeface="Cambria Math" panose="02040503050406030204" pitchFamily="18" charset="0"/>
              <a:cs typeface="Times New Roman" panose="02020603050405020304" pitchFamily="18" charset="0"/>
            </a:endParaRPr>
          </a:p>
          <a:p>
            <a:r>
              <a:rPr lang="ru-RU" sz="3200" dirty="0" smtClean="0">
                <a:latin typeface="Times New Roman" panose="02020603050405020304" pitchFamily="18" charset="0"/>
                <a:ea typeface="Cambria Math" panose="02040503050406030204" pitchFamily="18" charset="0"/>
                <a:cs typeface="Times New Roman" panose="02020603050405020304" pitchFamily="18" charset="0"/>
              </a:rPr>
              <a:t>Такие </a:t>
            </a:r>
            <a:r>
              <a:rPr lang="ru-RU" sz="3200" dirty="0">
                <a:latin typeface="Times New Roman" panose="02020603050405020304" pitchFamily="18" charset="0"/>
                <a:ea typeface="Cambria Math" panose="02040503050406030204" pitchFamily="18" charset="0"/>
                <a:cs typeface="Times New Roman" panose="02020603050405020304" pitchFamily="18" charset="0"/>
              </a:rPr>
              <a:t>формулировки школа описывает самостоятельно, потому что в ФОП разработчики не указали особенности оценки по отдельным учебным предметам. </a:t>
            </a:r>
            <a:endParaRPr lang="ru-RU" sz="3200" dirty="0" smtClean="0">
              <a:latin typeface="Times New Roman" panose="02020603050405020304" pitchFamily="18" charset="0"/>
              <a:ea typeface="Cambria Math" panose="02040503050406030204" pitchFamily="18" charset="0"/>
              <a:cs typeface="Times New Roman" panose="02020603050405020304" pitchFamily="18" charset="0"/>
            </a:endParaRPr>
          </a:p>
          <a:p>
            <a:r>
              <a:rPr lang="ru-RU" sz="3200" dirty="0" smtClean="0">
                <a:latin typeface="Times New Roman" panose="02020603050405020304" pitchFamily="18" charset="0"/>
                <a:ea typeface="Cambria Math" panose="02040503050406030204" pitchFamily="18" charset="0"/>
                <a:cs typeface="Times New Roman" panose="02020603050405020304" pitchFamily="18" charset="0"/>
              </a:rPr>
              <a:t>Но </a:t>
            </a:r>
            <a:r>
              <a:rPr lang="ru-RU" sz="3200" dirty="0">
                <a:latin typeface="Times New Roman" panose="02020603050405020304" pitchFamily="18" charset="0"/>
                <a:ea typeface="Cambria Math" panose="02040503050406030204" pitchFamily="18" charset="0"/>
                <a:cs typeface="Times New Roman" panose="02020603050405020304" pitchFamily="18" charset="0"/>
              </a:rPr>
              <a:t>ФОП содержит блоки, по которым нужно описать оценку предметных результатов (</a:t>
            </a:r>
            <a:r>
              <a:rPr lang="ru-RU" sz="3200" dirty="0">
                <a:latin typeface="Times New Roman" panose="02020603050405020304" pitchFamily="18" charset="0"/>
                <a:ea typeface="Cambria Math" panose="02040503050406030204" pitchFamily="18" charset="0"/>
                <a:cs typeface="Times New Roman" panose="02020603050405020304" pitchFamily="18" charset="0"/>
                <a:hlinkClick r:id="rId2"/>
              </a:rPr>
              <a:t>п. 19.35 ФОП НОО</a:t>
            </a:r>
            <a:r>
              <a:rPr lang="ru-RU" sz="3200" dirty="0">
                <a:latin typeface="Times New Roman" panose="02020603050405020304" pitchFamily="18" charset="0"/>
                <a:ea typeface="Cambria Math" panose="02040503050406030204" pitchFamily="18" charset="0"/>
                <a:cs typeface="Times New Roman" panose="02020603050405020304" pitchFamily="18" charset="0"/>
              </a:rPr>
              <a:t>, </a:t>
            </a:r>
            <a:r>
              <a:rPr lang="ru-RU" sz="3200" dirty="0">
                <a:latin typeface="Times New Roman" panose="02020603050405020304" pitchFamily="18" charset="0"/>
                <a:ea typeface="Cambria Math" panose="02040503050406030204" pitchFamily="18" charset="0"/>
                <a:cs typeface="Times New Roman" panose="02020603050405020304" pitchFamily="18" charset="0"/>
                <a:hlinkClick r:id="rId3"/>
              </a:rPr>
              <a:t>п. 18.25 ФОП ООО</a:t>
            </a:r>
            <a:r>
              <a:rPr lang="ru-RU" sz="3200" dirty="0">
                <a:latin typeface="Times New Roman" panose="02020603050405020304" pitchFamily="18" charset="0"/>
                <a:ea typeface="Cambria Math" panose="02040503050406030204" pitchFamily="18" charset="0"/>
                <a:cs typeface="Times New Roman" panose="02020603050405020304" pitchFamily="18" charset="0"/>
              </a:rPr>
              <a:t>, </a:t>
            </a:r>
            <a:r>
              <a:rPr lang="ru-RU" sz="3200" dirty="0">
                <a:latin typeface="Times New Roman" panose="02020603050405020304" pitchFamily="18" charset="0"/>
                <a:ea typeface="Cambria Math" panose="02040503050406030204" pitchFamily="18" charset="0"/>
                <a:cs typeface="Times New Roman" panose="02020603050405020304" pitchFamily="18" charset="0"/>
                <a:hlinkClick r:id="rId4"/>
              </a:rPr>
              <a:t>п. 18.25 ФОП СОО</a:t>
            </a:r>
            <a:r>
              <a:rPr lang="ru-RU" sz="3200" dirty="0">
                <a:latin typeface="Times New Roman" panose="02020603050405020304" pitchFamily="18" charset="0"/>
                <a:ea typeface="Cambria Math" panose="02040503050406030204" pitchFamily="18" charset="0"/>
                <a:cs typeface="Times New Roman" panose="02020603050405020304" pitchFamily="18" charset="0"/>
              </a:rPr>
              <a:t>). </a:t>
            </a: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286274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716</TotalTime>
  <Words>3014</Words>
  <Application>Microsoft Office PowerPoint</Application>
  <PresentationFormat>Широкоэкранный</PresentationFormat>
  <Paragraphs>347</Paragraphs>
  <Slides>37</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37</vt:i4>
      </vt:variant>
    </vt:vector>
  </HeadingPairs>
  <TitlesOfParts>
    <vt:vector size="44" baseType="lpstr">
      <vt:lpstr>Arial</vt:lpstr>
      <vt:lpstr>Arial Black</vt:lpstr>
      <vt:lpstr>Calibri</vt:lpstr>
      <vt:lpstr>Calibri Light</vt:lpstr>
      <vt:lpstr>Cambria Math</vt:lpstr>
      <vt:lpstr>Times New Roman</vt:lpstr>
      <vt:lpstr>Тема Office</vt:lpstr>
      <vt:lpstr>Презентация PowerPoint</vt:lpstr>
      <vt:lpstr>Как организовать оценку образовательных достижений школьников</vt:lpstr>
      <vt:lpstr>Презентация PowerPoint</vt:lpstr>
      <vt:lpstr>Презентация PowerPoint</vt:lpstr>
      <vt:lpstr>Система оценки в ООП образовательной организации</vt:lpstr>
      <vt:lpstr>В каких документах закрепить систему оценки</vt:lpstr>
      <vt:lpstr>В каких документах закрепить систему оценки</vt:lpstr>
      <vt:lpstr>Презентация PowerPoint</vt:lpstr>
      <vt:lpstr>Презентация PowerPoint</vt:lpstr>
      <vt:lpstr>Презентация PowerPoint</vt:lpstr>
      <vt:lpstr>Типичные ошибки ОО в части оценочной деятельности</vt:lpstr>
      <vt:lpstr>Как сделать правильно</vt:lpstr>
      <vt:lpstr>Пример тематического планирования</vt:lpstr>
      <vt:lpstr>Презентация PowerPoint</vt:lpstr>
      <vt:lpstr>Пример графика контрольных мероприятий (Математика -9 класс) </vt:lpstr>
      <vt:lpstr>Как эффективно организовать систему оценки предметных результатов</vt:lpstr>
      <vt:lpstr>Как эффективно организовать систему оценки предметных результатов</vt:lpstr>
      <vt:lpstr> 1.3. Система оценки достижения планируемых результатов освоения основной образовательной программы основного общего образования </vt:lpstr>
      <vt:lpstr>Объект и содержание оценки по двум направлениям оценочной деятельности, перечень локальных нормативных актов, регламентирующих их реализацию, представлены в таблице: </vt:lpstr>
      <vt:lpstr>Презентация PowerPoint</vt:lpstr>
      <vt:lpstr>Презентация PowerPoint</vt:lpstr>
      <vt:lpstr>Оценка эффективности образовательной организации</vt:lpstr>
      <vt:lpstr>Презентация PowerPoint</vt:lpstr>
      <vt:lpstr>1.3.2. Оценка личностных результатов освоения основной образовательной программы основного общего образования </vt:lpstr>
      <vt:lpstr>Презентация PowerPoint</vt:lpstr>
      <vt:lpstr>  1.3.3.  Оценка метапредметных результатов освоения основной образовательной программы основного общего образования </vt:lpstr>
      <vt:lpstr>Презентация PowerPoint</vt:lpstr>
      <vt:lpstr>Презентация PowerPoint</vt:lpstr>
      <vt:lpstr>1.3.4.  Оценка предметных результатов освоения основной образовательной программы основного общего образования </vt:lpstr>
      <vt:lpstr>Презентация PowerPoint</vt:lpstr>
      <vt:lpstr>Презентация PowerPoint</vt:lpstr>
      <vt:lpstr>Презентация PowerPoint</vt:lpstr>
      <vt:lpstr>1.3.5. Организация и содержание оценочных процедур</vt:lpstr>
      <vt:lpstr>Презентация PowerPoint</vt:lpstr>
      <vt:lpstr>Презентация PowerPoint</vt:lpstr>
      <vt:lpstr>Примеры форм  промежуточной аттестации</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PC</dc:creator>
  <cp:lastModifiedBy>MAC</cp:lastModifiedBy>
  <cp:revision>38</cp:revision>
  <dcterms:created xsi:type="dcterms:W3CDTF">2024-10-22T11:15:14Z</dcterms:created>
  <dcterms:modified xsi:type="dcterms:W3CDTF">2024-12-18T00:34:03Z</dcterms:modified>
</cp:coreProperties>
</file>